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35" r:id="rId1"/>
  </p:sldMasterIdLst>
  <p:sldIdLst>
    <p:sldId id="256" r:id="rId2"/>
    <p:sldId id="257" r:id="rId3"/>
    <p:sldId id="260" r:id="rId4"/>
    <p:sldId id="282" r:id="rId5"/>
    <p:sldId id="261" r:id="rId6"/>
    <p:sldId id="265" r:id="rId7"/>
    <p:sldId id="262" r:id="rId8"/>
    <p:sldId id="259" r:id="rId9"/>
    <p:sldId id="258" r:id="rId10"/>
    <p:sldId id="264" r:id="rId11"/>
    <p:sldId id="263" r:id="rId12"/>
    <p:sldId id="266" r:id="rId13"/>
    <p:sldId id="267" r:id="rId14"/>
    <p:sldId id="268" r:id="rId15"/>
    <p:sldId id="272" r:id="rId16"/>
    <p:sldId id="269" r:id="rId17"/>
    <p:sldId id="270" r:id="rId18"/>
    <p:sldId id="271" r:id="rId19"/>
    <p:sldId id="275" r:id="rId20"/>
    <p:sldId id="274" r:id="rId21"/>
    <p:sldId id="273" r:id="rId22"/>
    <p:sldId id="276" r:id="rId23"/>
    <p:sldId id="278" r:id="rId24"/>
    <p:sldId id="277" r:id="rId25"/>
    <p:sldId id="279" r:id="rId26"/>
    <p:sldId id="280" r:id="rId27"/>
    <p:sldId id="281" r:id="rId28"/>
  </p:sldIdLst>
  <p:sldSz cx="16641763" cy="960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extLst>
      <p:ext uri="{19B8F6BF-5375-455C-9EA6-DF929625EA0E}">
        <p15:presenceInfo xmlns:p15="http://schemas.microsoft.com/office/powerpoint/2012/main" userId="e5e6636763ea5e5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9707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16" autoAdjust="0"/>
    <p:restoredTop sz="94660"/>
  </p:normalViewPr>
  <p:slideViewPr>
    <p:cSldViewPr snapToGrid="0">
      <p:cViewPr varScale="1">
        <p:scale>
          <a:sx n="49" d="100"/>
          <a:sy n="49" d="100"/>
        </p:scale>
        <p:origin x="68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gif>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300206" y="1123218"/>
            <a:ext cx="11789380" cy="3558003"/>
          </a:xfrm>
        </p:spPr>
        <p:txBody>
          <a:bodyPr bIns="0" anchor="b">
            <a:normAutofit/>
          </a:bodyPr>
          <a:lstStyle>
            <a:lvl1pPr algn="l">
              <a:defRPr sz="9009"/>
            </a:lvl1pPr>
          </a:lstStyle>
          <a:p>
            <a:r>
              <a:rPr lang="en-US"/>
              <a:t>Click to edit Master title style</a:t>
            </a:r>
            <a:endParaRPr lang="en-US" dirty="0"/>
          </a:p>
        </p:txBody>
      </p:sp>
      <p:sp>
        <p:nvSpPr>
          <p:cNvPr id="3" name="Subtitle 2"/>
          <p:cNvSpPr>
            <a:spLocks noGrp="1"/>
          </p:cNvSpPr>
          <p:nvPr>
            <p:ph type="subTitle" idx="1"/>
          </p:nvPr>
        </p:nvSpPr>
        <p:spPr>
          <a:xfrm>
            <a:off x="3300207" y="4943687"/>
            <a:ext cx="11789379" cy="1368669"/>
          </a:xfrm>
        </p:spPr>
        <p:txBody>
          <a:bodyPr tIns="91440" bIns="91440">
            <a:normAutofit/>
          </a:bodyPr>
          <a:lstStyle>
            <a:lvl1pPr marL="0" indent="0" algn="l">
              <a:buNone/>
              <a:defRPr sz="2457" b="0" cap="all" baseline="0">
                <a:solidFill>
                  <a:schemeClr val="tx1"/>
                </a:solidFill>
              </a:defRPr>
            </a:lvl1pPr>
            <a:lvl2pPr marL="624078" indent="0" algn="ctr">
              <a:buNone/>
              <a:defRPr sz="2457"/>
            </a:lvl2pPr>
            <a:lvl3pPr marL="1248156" indent="0" algn="ctr">
              <a:buNone/>
              <a:defRPr sz="2457"/>
            </a:lvl3pPr>
            <a:lvl4pPr marL="1872234" indent="0" algn="ctr">
              <a:buNone/>
              <a:defRPr sz="2184"/>
            </a:lvl4pPr>
            <a:lvl5pPr marL="2496312" indent="0" algn="ctr">
              <a:buNone/>
              <a:defRPr sz="2184"/>
            </a:lvl5pPr>
            <a:lvl6pPr marL="3120390" indent="0" algn="ctr">
              <a:buNone/>
              <a:defRPr sz="2184"/>
            </a:lvl6pPr>
            <a:lvl7pPr marL="3744468" indent="0" algn="ctr">
              <a:buNone/>
              <a:defRPr sz="2184"/>
            </a:lvl7pPr>
            <a:lvl8pPr marL="4368546" indent="0" algn="ctr">
              <a:buNone/>
              <a:defRPr sz="2184"/>
            </a:lvl8pPr>
            <a:lvl9pPr marL="4992624" indent="0" algn="ctr">
              <a:buNone/>
              <a:defRPr sz="2184"/>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7/7/2022</a:t>
            </a:fld>
            <a:endParaRPr lang="en-US" dirty="0"/>
          </a:p>
        </p:txBody>
      </p:sp>
      <p:sp>
        <p:nvSpPr>
          <p:cNvPr id="5" name="Footer Placeholder 4"/>
          <p:cNvSpPr>
            <a:spLocks noGrp="1"/>
          </p:cNvSpPr>
          <p:nvPr>
            <p:ph type="ftr" sz="quarter" idx="11"/>
          </p:nvPr>
        </p:nvSpPr>
        <p:spPr>
          <a:xfrm>
            <a:off x="3298460" y="461031"/>
            <a:ext cx="6789265" cy="432881"/>
          </a:xfrm>
        </p:spPr>
        <p:txBody>
          <a:bodyPr/>
          <a:lstStyle/>
          <a:p>
            <a:endParaRPr lang="en-US" dirty="0"/>
          </a:p>
        </p:txBody>
      </p:sp>
      <p:sp>
        <p:nvSpPr>
          <p:cNvPr id="6" name="Slide Number Placeholder 5"/>
          <p:cNvSpPr>
            <a:spLocks noGrp="1"/>
          </p:cNvSpPr>
          <p:nvPr>
            <p:ph type="sldNum" sz="quarter" idx="12"/>
          </p:nvPr>
        </p:nvSpPr>
        <p:spPr>
          <a:xfrm>
            <a:off x="1962375" y="1118562"/>
            <a:ext cx="1107020" cy="705009"/>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3300207" y="4939959"/>
            <a:ext cx="11789379"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26891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6" name="Straight Connector 25"/>
          <p:cNvCxnSpPr/>
          <p:nvPr/>
        </p:nvCxnSpPr>
        <p:spPr>
          <a:xfrm>
            <a:off x="1984530" y="2585923"/>
            <a:ext cx="131140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98013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884141" y="1118563"/>
            <a:ext cx="2205446" cy="6523845"/>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971940" y="1118563"/>
            <a:ext cx="10686149" cy="652384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2884141" y="1118563"/>
            <a:ext cx="0" cy="6523845"/>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35738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3" name="Straight Connector 32"/>
          <p:cNvCxnSpPr/>
          <p:nvPr/>
        </p:nvCxnSpPr>
        <p:spPr>
          <a:xfrm>
            <a:off x="1984530" y="2585923"/>
            <a:ext cx="131140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4461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84999" y="2458582"/>
            <a:ext cx="11797680" cy="2643130"/>
          </a:xfrm>
        </p:spPr>
        <p:txBody>
          <a:bodyPr anchor="b">
            <a:normAutofit/>
          </a:bodyPr>
          <a:lstStyle>
            <a:lvl1pPr algn="l">
              <a:defRPr sz="4914"/>
            </a:lvl1pPr>
          </a:lstStyle>
          <a:p>
            <a:r>
              <a:rPr lang="en-US"/>
              <a:t>Click to edit Master title style</a:t>
            </a:r>
            <a:endParaRPr lang="en-US" dirty="0"/>
          </a:p>
        </p:txBody>
      </p:sp>
      <p:sp>
        <p:nvSpPr>
          <p:cNvPr id="3" name="Text Placeholder 2"/>
          <p:cNvSpPr>
            <a:spLocks noGrp="1"/>
          </p:cNvSpPr>
          <p:nvPr>
            <p:ph type="body" idx="1"/>
          </p:nvPr>
        </p:nvSpPr>
        <p:spPr>
          <a:xfrm>
            <a:off x="1984999" y="5328674"/>
            <a:ext cx="11780334" cy="1418101"/>
          </a:xfrm>
        </p:spPr>
        <p:txBody>
          <a:bodyPr tIns="91440">
            <a:normAutofit/>
          </a:bodyPr>
          <a:lstStyle>
            <a:lvl1pPr marL="0" indent="0" algn="l">
              <a:buNone/>
              <a:defRPr sz="2457">
                <a:solidFill>
                  <a:schemeClr val="tx1"/>
                </a:solidFill>
              </a:defRPr>
            </a:lvl1pPr>
            <a:lvl2pPr marL="624078" indent="0">
              <a:buNone/>
              <a:defRPr sz="2457">
                <a:solidFill>
                  <a:schemeClr val="tx1">
                    <a:tint val="75000"/>
                  </a:schemeClr>
                </a:solidFill>
              </a:defRPr>
            </a:lvl2pPr>
            <a:lvl3pPr marL="1248156" indent="0">
              <a:buNone/>
              <a:defRPr sz="2457">
                <a:solidFill>
                  <a:schemeClr val="tx1">
                    <a:tint val="75000"/>
                  </a:schemeClr>
                </a:solidFill>
              </a:defRPr>
            </a:lvl3pPr>
            <a:lvl4pPr marL="1872234" indent="0">
              <a:buNone/>
              <a:defRPr sz="2184">
                <a:solidFill>
                  <a:schemeClr val="tx1">
                    <a:tint val="75000"/>
                  </a:schemeClr>
                </a:solidFill>
              </a:defRPr>
            </a:lvl4pPr>
            <a:lvl5pPr marL="2496312" indent="0">
              <a:buNone/>
              <a:defRPr sz="2184">
                <a:solidFill>
                  <a:schemeClr val="tx1">
                    <a:tint val="75000"/>
                  </a:schemeClr>
                </a:solidFill>
              </a:defRPr>
            </a:lvl5pPr>
            <a:lvl6pPr marL="3120390" indent="0">
              <a:buNone/>
              <a:defRPr sz="2184">
                <a:solidFill>
                  <a:schemeClr val="tx1">
                    <a:tint val="75000"/>
                  </a:schemeClr>
                </a:solidFill>
              </a:defRPr>
            </a:lvl6pPr>
            <a:lvl7pPr marL="3744468" indent="0">
              <a:buNone/>
              <a:defRPr sz="2184">
                <a:solidFill>
                  <a:schemeClr val="tx1">
                    <a:tint val="75000"/>
                  </a:schemeClr>
                </a:solidFill>
              </a:defRPr>
            </a:lvl7pPr>
            <a:lvl8pPr marL="4368546" indent="0">
              <a:buNone/>
              <a:defRPr sz="2184">
                <a:solidFill>
                  <a:schemeClr val="tx1">
                    <a:tint val="75000"/>
                  </a:schemeClr>
                </a:solidFill>
              </a:defRPr>
            </a:lvl8pPr>
            <a:lvl9pPr marL="4992624" indent="0">
              <a:buNone/>
              <a:defRPr sz="218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984999" y="5326979"/>
            <a:ext cx="1178033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47238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978144" y="1126845"/>
            <a:ext cx="13111442" cy="148302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975569" y="2815230"/>
            <a:ext cx="6340512" cy="482803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754631" y="2824280"/>
            <a:ext cx="6340512" cy="48181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7/7/2022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5" name="Straight Connector 34"/>
          <p:cNvCxnSpPr/>
          <p:nvPr/>
        </p:nvCxnSpPr>
        <p:spPr>
          <a:xfrm>
            <a:off x="1984530" y="2585923"/>
            <a:ext cx="131140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55303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75379" y="1125829"/>
            <a:ext cx="13114207" cy="147884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975378" y="2827369"/>
            <a:ext cx="6340512" cy="1122720"/>
          </a:xfrm>
        </p:spPr>
        <p:txBody>
          <a:bodyPr anchor="b">
            <a:normAutofit/>
          </a:bodyPr>
          <a:lstStyle>
            <a:lvl1pPr marL="0" indent="0">
              <a:lnSpc>
                <a:spcPct val="100000"/>
              </a:lnSpc>
              <a:buNone/>
              <a:defRPr sz="3003" b="0" cap="all" baseline="0">
                <a:solidFill>
                  <a:schemeClr val="accent1"/>
                </a:solidFill>
              </a:defRPr>
            </a:lvl1pPr>
            <a:lvl2pPr marL="624078" indent="0">
              <a:buNone/>
              <a:defRPr sz="2730" b="1"/>
            </a:lvl2pPr>
            <a:lvl3pPr marL="1248156" indent="0">
              <a:buNone/>
              <a:defRPr sz="2457" b="1"/>
            </a:lvl3pPr>
            <a:lvl4pPr marL="1872234" indent="0">
              <a:buNone/>
              <a:defRPr sz="2184" b="1"/>
            </a:lvl4pPr>
            <a:lvl5pPr marL="2496312" indent="0">
              <a:buNone/>
              <a:defRPr sz="2184" b="1"/>
            </a:lvl5pPr>
            <a:lvl6pPr marL="3120390" indent="0">
              <a:buNone/>
              <a:defRPr sz="2184" b="1"/>
            </a:lvl6pPr>
            <a:lvl7pPr marL="3744468" indent="0">
              <a:buNone/>
              <a:defRPr sz="2184" b="1"/>
            </a:lvl7pPr>
            <a:lvl8pPr marL="4368546" indent="0">
              <a:buNone/>
              <a:defRPr sz="2184" b="1"/>
            </a:lvl8pPr>
            <a:lvl9pPr marL="4992624" indent="0">
              <a:buNone/>
              <a:defRPr sz="2184" b="1"/>
            </a:lvl9pPr>
          </a:lstStyle>
          <a:p>
            <a:pPr lvl="0"/>
            <a:r>
              <a:rPr lang="en-US"/>
              <a:t>Edit Master text styles</a:t>
            </a:r>
          </a:p>
        </p:txBody>
      </p:sp>
      <p:sp>
        <p:nvSpPr>
          <p:cNvPr id="4" name="Content Placeholder 3"/>
          <p:cNvSpPr>
            <a:spLocks noGrp="1"/>
          </p:cNvSpPr>
          <p:nvPr>
            <p:ph sz="half" idx="2"/>
          </p:nvPr>
        </p:nvSpPr>
        <p:spPr>
          <a:xfrm>
            <a:off x="1975378" y="3953977"/>
            <a:ext cx="6340512" cy="3702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752707" y="2832205"/>
            <a:ext cx="6340512" cy="1123132"/>
          </a:xfrm>
        </p:spPr>
        <p:txBody>
          <a:bodyPr anchor="b">
            <a:normAutofit/>
          </a:bodyPr>
          <a:lstStyle>
            <a:lvl1pPr marL="0" indent="0">
              <a:lnSpc>
                <a:spcPct val="100000"/>
              </a:lnSpc>
              <a:buNone/>
              <a:defRPr sz="3003" b="0" cap="all" baseline="0">
                <a:solidFill>
                  <a:schemeClr val="accent1"/>
                </a:solidFill>
              </a:defRPr>
            </a:lvl1pPr>
            <a:lvl2pPr marL="624078" indent="0">
              <a:buNone/>
              <a:defRPr sz="2730" b="1"/>
            </a:lvl2pPr>
            <a:lvl3pPr marL="1248156" indent="0">
              <a:buNone/>
              <a:defRPr sz="2457" b="1"/>
            </a:lvl3pPr>
            <a:lvl4pPr marL="1872234" indent="0">
              <a:buNone/>
              <a:defRPr sz="2184" b="1"/>
            </a:lvl4pPr>
            <a:lvl5pPr marL="2496312" indent="0">
              <a:buNone/>
              <a:defRPr sz="2184" b="1"/>
            </a:lvl5pPr>
            <a:lvl6pPr marL="3120390" indent="0">
              <a:buNone/>
              <a:defRPr sz="2184" b="1"/>
            </a:lvl6pPr>
            <a:lvl7pPr marL="3744468" indent="0">
              <a:buNone/>
              <a:defRPr sz="2184" b="1"/>
            </a:lvl7pPr>
            <a:lvl8pPr marL="4368546" indent="0">
              <a:buNone/>
              <a:defRPr sz="2184" b="1"/>
            </a:lvl8pPr>
            <a:lvl9pPr marL="4992624" indent="0">
              <a:buNone/>
              <a:defRPr sz="2184" b="1"/>
            </a:lvl9pPr>
          </a:lstStyle>
          <a:p>
            <a:pPr lvl="0"/>
            <a:r>
              <a:rPr lang="en-US"/>
              <a:t>Edit Master text styles</a:t>
            </a:r>
          </a:p>
        </p:txBody>
      </p:sp>
      <p:sp>
        <p:nvSpPr>
          <p:cNvPr id="6" name="Content Placeholder 5"/>
          <p:cNvSpPr>
            <a:spLocks noGrp="1"/>
          </p:cNvSpPr>
          <p:nvPr>
            <p:ph sz="quarter" idx="4"/>
          </p:nvPr>
        </p:nvSpPr>
        <p:spPr>
          <a:xfrm>
            <a:off x="8752707" y="3950088"/>
            <a:ext cx="6340512" cy="36923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9" name="Straight Connector 28"/>
          <p:cNvCxnSpPr/>
          <p:nvPr/>
        </p:nvCxnSpPr>
        <p:spPr>
          <a:xfrm>
            <a:off x="1984530" y="2585923"/>
            <a:ext cx="131140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9294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5" name="Straight Connector 24"/>
          <p:cNvCxnSpPr/>
          <p:nvPr/>
        </p:nvCxnSpPr>
        <p:spPr>
          <a:xfrm>
            <a:off x="1984530" y="2585923"/>
            <a:ext cx="131140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24240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1527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1939" y="1118563"/>
            <a:ext cx="4467695" cy="3145964"/>
          </a:xfrm>
        </p:spPr>
        <p:txBody>
          <a:bodyPr anchor="b">
            <a:normAutofit/>
          </a:bodyPr>
          <a:lstStyle>
            <a:lvl1pPr algn="l">
              <a:defRPr sz="3276"/>
            </a:lvl1pPr>
          </a:lstStyle>
          <a:p>
            <a:r>
              <a:rPr lang="en-US"/>
              <a:t>Click to edit Master title style</a:t>
            </a:r>
            <a:endParaRPr lang="en-US" dirty="0"/>
          </a:p>
        </p:txBody>
      </p:sp>
      <p:sp>
        <p:nvSpPr>
          <p:cNvPr id="3" name="Content Placeholder 2"/>
          <p:cNvSpPr>
            <a:spLocks noGrp="1"/>
          </p:cNvSpPr>
          <p:nvPr>
            <p:ph idx="1"/>
          </p:nvPr>
        </p:nvSpPr>
        <p:spPr>
          <a:xfrm>
            <a:off x="6884539" y="1118564"/>
            <a:ext cx="8206865" cy="652235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1939" y="4487688"/>
            <a:ext cx="4470308" cy="3147453"/>
          </a:xfrm>
        </p:spPr>
        <p:txBody>
          <a:bodyPr/>
          <a:lstStyle>
            <a:lvl1pPr marL="0" indent="0" algn="l">
              <a:buNone/>
              <a:defRPr sz="2184"/>
            </a:lvl1pPr>
            <a:lvl2pPr marL="624078" indent="0">
              <a:buNone/>
              <a:defRPr sz="1911"/>
            </a:lvl2pPr>
            <a:lvl3pPr marL="1248156" indent="0">
              <a:buNone/>
              <a:defRPr sz="1638"/>
            </a:lvl3pPr>
            <a:lvl4pPr marL="1872234" indent="0">
              <a:buNone/>
              <a:defRPr sz="1365"/>
            </a:lvl4pPr>
            <a:lvl5pPr marL="2496312" indent="0">
              <a:buNone/>
              <a:defRPr sz="1365"/>
            </a:lvl5pPr>
            <a:lvl6pPr marL="3120390" indent="0">
              <a:buNone/>
              <a:defRPr sz="1365"/>
            </a:lvl6pPr>
            <a:lvl7pPr marL="3744468" indent="0">
              <a:buNone/>
              <a:defRPr sz="1365"/>
            </a:lvl7pPr>
            <a:lvl8pPr marL="4368546" indent="0">
              <a:buNone/>
              <a:defRPr sz="1365"/>
            </a:lvl8pPr>
            <a:lvl9pPr marL="4992624" indent="0">
              <a:buNone/>
              <a:defRPr sz="1365"/>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7" name="Straight Connector 16"/>
          <p:cNvCxnSpPr/>
          <p:nvPr/>
        </p:nvCxnSpPr>
        <p:spPr>
          <a:xfrm>
            <a:off x="1976864" y="4487687"/>
            <a:ext cx="4462769"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28155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10206439" y="675039"/>
            <a:ext cx="5561632" cy="720874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980858" y="1581318"/>
            <a:ext cx="7551484" cy="2562818"/>
          </a:xfrm>
        </p:spPr>
        <p:txBody>
          <a:bodyPr anchor="b">
            <a:normAutofit/>
          </a:bodyPr>
          <a:lstStyle>
            <a:lvl1pPr>
              <a:defRPr sz="4368"/>
            </a:lvl1pPr>
          </a:lstStyle>
          <a:p>
            <a:r>
              <a:rPr lang="en-US"/>
              <a:t>Click to edit Master title style</a:t>
            </a:r>
            <a:endParaRPr lang="en-US" dirty="0"/>
          </a:p>
        </p:txBody>
      </p:sp>
      <p:sp>
        <p:nvSpPr>
          <p:cNvPr id="3" name="Picture Placeholder 2"/>
          <p:cNvSpPr>
            <a:spLocks noGrp="1" noChangeAspect="1"/>
          </p:cNvSpPr>
          <p:nvPr>
            <p:ph type="pic" idx="1"/>
          </p:nvPr>
        </p:nvSpPr>
        <p:spPr>
          <a:xfrm>
            <a:off x="11089580" y="1571559"/>
            <a:ext cx="3809876" cy="5412858"/>
          </a:xfrm>
          <a:solidFill>
            <a:schemeClr val="bg1">
              <a:lumMod val="85000"/>
            </a:schemeClr>
          </a:solidFill>
          <a:ln w="9525" cap="sq">
            <a:noFill/>
            <a:miter lim="800000"/>
          </a:ln>
          <a:effectLst/>
        </p:spPr>
        <p:txBody>
          <a:bodyPr anchor="t"/>
          <a:lstStyle>
            <a:lvl1pPr marL="0" indent="0" algn="ctr">
              <a:buNone/>
              <a:defRPr sz="4368"/>
            </a:lvl1pPr>
            <a:lvl2pPr marL="624078" indent="0">
              <a:buNone/>
              <a:defRPr sz="3822"/>
            </a:lvl2pPr>
            <a:lvl3pPr marL="1248156" indent="0">
              <a:buNone/>
              <a:defRPr sz="3276"/>
            </a:lvl3pPr>
            <a:lvl4pPr marL="1872234" indent="0">
              <a:buNone/>
              <a:defRPr sz="2730"/>
            </a:lvl4pPr>
            <a:lvl5pPr marL="2496312" indent="0">
              <a:buNone/>
              <a:defRPr sz="2730"/>
            </a:lvl5pPr>
            <a:lvl6pPr marL="3120390" indent="0">
              <a:buNone/>
              <a:defRPr sz="2730"/>
            </a:lvl6pPr>
            <a:lvl7pPr marL="3744468" indent="0">
              <a:buNone/>
              <a:defRPr sz="2730"/>
            </a:lvl7pPr>
            <a:lvl8pPr marL="4368546" indent="0">
              <a:buNone/>
              <a:defRPr sz="2730"/>
            </a:lvl8pPr>
            <a:lvl9pPr marL="4992624" indent="0">
              <a:buNone/>
              <a:defRPr sz="2730"/>
            </a:lvl9pPr>
          </a:lstStyle>
          <a:p>
            <a:r>
              <a:rPr lang="en-US"/>
              <a:t>Click icon to add picture</a:t>
            </a:r>
            <a:endParaRPr lang="en-US" dirty="0"/>
          </a:p>
        </p:txBody>
      </p:sp>
      <p:sp>
        <p:nvSpPr>
          <p:cNvPr id="4" name="Text Placeholder 3"/>
          <p:cNvSpPr>
            <a:spLocks noGrp="1"/>
          </p:cNvSpPr>
          <p:nvPr>
            <p:ph type="body" sz="half" idx="2"/>
          </p:nvPr>
        </p:nvSpPr>
        <p:spPr>
          <a:xfrm>
            <a:off x="1979661" y="4404389"/>
            <a:ext cx="7540668" cy="2805239"/>
          </a:xfrm>
        </p:spPr>
        <p:txBody>
          <a:bodyPr>
            <a:normAutofit/>
          </a:bodyPr>
          <a:lstStyle>
            <a:lvl1pPr marL="0" indent="0" algn="l">
              <a:buNone/>
              <a:defRPr sz="2457"/>
            </a:lvl1pPr>
            <a:lvl2pPr marL="624078" indent="0">
              <a:buNone/>
              <a:defRPr sz="1911"/>
            </a:lvl2pPr>
            <a:lvl3pPr marL="1248156" indent="0">
              <a:buNone/>
              <a:defRPr sz="1638"/>
            </a:lvl3pPr>
            <a:lvl4pPr marL="1872234" indent="0">
              <a:buNone/>
              <a:defRPr sz="1365"/>
            </a:lvl4pPr>
            <a:lvl5pPr marL="2496312" indent="0">
              <a:buNone/>
              <a:defRPr sz="1365"/>
            </a:lvl5pPr>
            <a:lvl6pPr marL="3120390" indent="0">
              <a:buNone/>
              <a:defRPr sz="1365"/>
            </a:lvl6pPr>
            <a:lvl7pPr marL="3744468" indent="0">
              <a:buNone/>
              <a:defRPr sz="1365"/>
            </a:lvl7pPr>
            <a:lvl8pPr marL="4368546" indent="0">
              <a:buNone/>
              <a:defRPr sz="1365"/>
            </a:lvl8pPr>
            <a:lvl9pPr marL="4992624" indent="0">
              <a:buNone/>
              <a:defRPr sz="1365"/>
            </a:lvl9pPr>
          </a:lstStyle>
          <a:p>
            <a:pPr lvl="0"/>
            <a:r>
              <a:rPr lang="en-US"/>
              <a:t>Edit Master text styles</a:t>
            </a:r>
          </a:p>
        </p:txBody>
      </p:sp>
      <p:sp>
        <p:nvSpPr>
          <p:cNvPr id="5" name="Date Placeholder 4"/>
          <p:cNvSpPr>
            <a:spLocks noGrp="1"/>
          </p:cNvSpPr>
          <p:nvPr>
            <p:ph type="dt" sz="half" idx="10"/>
          </p:nvPr>
        </p:nvSpPr>
        <p:spPr>
          <a:xfrm>
            <a:off x="1975640" y="7657799"/>
            <a:ext cx="7544690" cy="448172"/>
          </a:xfrm>
        </p:spPr>
        <p:txBody>
          <a:bodyPr/>
          <a:lstStyle>
            <a:lvl1pPr algn="l">
              <a:defRPr/>
            </a:lvl1pPr>
          </a:lstStyle>
          <a:p>
            <a:fld id="{B61BEF0D-F0BB-DE4B-95CE-6DB70DBA9567}" type="datetimeFigureOut">
              <a:rPr lang="en-US" smtClean="0"/>
              <a:pPr/>
              <a:t>7/7/2022</a:t>
            </a:fld>
            <a:endParaRPr lang="en-US" dirty="0"/>
          </a:p>
        </p:txBody>
      </p:sp>
      <p:sp>
        <p:nvSpPr>
          <p:cNvPr id="6" name="Footer Placeholder 5"/>
          <p:cNvSpPr>
            <a:spLocks noGrp="1"/>
          </p:cNvSpPr>
          <p:nvPr>
            <p:ph type="ftr" sz="quarter" idx="11"/>
          </p:nvPr>
        </p:nvSpPr>
        <p:spPr>
          <a:xfrm>
            <a:off x="1975639" y="446097"/>
            <a:ext cx="7563326" cy="449303"/>
          </a:xfrm>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1" name="Straight Connector 30"/>
          <p:cNvCxnSpPr/>
          <p:nvPr/>
        </p:nvCxnSpPr>
        <p:spPr>
          <a:xfrm>
            <a:off x="1975640" y="4401047"/>
            <a:ext cx="75446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65280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827267"/>
            <a:ext cx="16641763" cy="5748317"/>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8577072"/>
            <a:ext cx="16641763" cy="1040130"/>
          </a:xfrm>
          <a:prstGeom prst="rect">
            <a:avLst/>
          </a:prstGeom>
        </p:spPr>
      </p:pic>
      <p:sp>
        <p:nvSpPr>
          <p:cNvPr id="2" name="Title Placeholder 1"/>
          <p:cNvSpPr>
            <a:spLocks noGrp="1"/>
          </p:cNvSpPr>
          <p:nvPr>
            <p:ph type="title"/>
          </p:nvPr>
        </p:nvSpPr>
        <p:spPr>
          <a:xfrm>
            <a:off x="1981368" y="1126327"/>
            <a:ext cx="13108221" cy="14689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81368" y="2822026"/>
            <a:ext cx="13108221" cy="483085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311203" y="462519"/>
            <a:ext cx="4778385" cy="432881"/>
          </a:xfrm>
          <a:prstGeom prst="rect">
            <a:avLst/>
          </a:prstGeom>
        </p:spPr>
        <p:txBody>
          <a:bodyPr vert="horz" lIns="91440" tIns="45720" rIns="91440" bIns="45720" rtlCol="0" anchor="ctr"/>
          <a:lstStyle>
            <a:lvl1pPr algn="r">
              <a:defRPr sz="1365">
                <a:solidFill>
                  <a:schemeClr val="tx1">
                    <a:tint val="75000"/>
                  </a:schemeClr>
                </a:solidFill>
              </a:defRPr>
            </a:lvl1pPr>
          </a:lstStyle>
          <a:p>
            <a:fld id="{B61BEF0D-F0BB-DE4B-95CE-6DB70DBA9567}" type="datetimeFigureOut">
              <a:rPr lang="en-US" smtClean="0"/>
              <a:pPr/>
              <a:t>7/7/2022</a:t>
            </a:fld>
            <a:endParaRPr lang="en-US" dirty="0"/>
          </a:p>
        </p:txBody>
      </p:sp>
      <p:sp>
        <p:nvSpPr>
          <p:cNvPr id="5" name="Footer Placeholder 4"/>
          <p:cNvSpPr>
            <a:spLocks noGrp="1"/>
          </p:cNvSpPr>
          <p:nvPr>
            <p:ph type="ftr" sz="quarter" idx="3"/>
          </p:nvPr>
        </p:nvSpPr>
        <p:spPr>
          <a:xfrm>
            <a:off x="1981367" y="461031"/>
            <a:ext cx="8106357" cy="432881"/>
          </a:xfrm>
          <a:prstGeom prst="rect">
            <a:avLst/>
          </a:prstGeom>
        </p:spPr>
        <p:txBody>
          <a:bodyPr vert="horz" lIns="91440" tIns="45720" rIns="91440" bIns="45720" rtlCol="0" anchor="ctr"/>
          <a:lstStyle>
            <a:lvl1pPr algn="l">
              <a:defRPr sz="136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270" y="1118562"/>
            <a:ext cx="1107020" cy="705009"/>
          </a:xfrm>
          <a:prstGeom prst="rect">
            <a:avLst/>
          </a:prstGeom>
        </p:spPr>
        <p:txBody>
          <a:bodyPr vert="horz" lIns="91440" tIns="45720" rIns="91440" bIns="45720" rtlCol="0" anchor="t"/>
          <a:lstStyle>
            <a:lvl1pPr algn="r">
              <a:defRPr sz="3822">
                <a:solidFill>
                  <a:schemeClr val="accent1"/>
                </a:solidFill>
              </a:defRPr>
            </a:lvl1pPr>
          </a:lstStyle>
          <a:p>
            <a:fld id="{D57F1E4F-1CFF-5643-939E-217C01CDF565}" type="slidenum">
              <a:rPr lang="en-US" smtClean="0"/>
              <a:pPr/>
              <a:t>‹#›</a:t>
            </a:fld>
            <a:endParaRPr lang="en-US" dirty="0"/>
          </a:p>
        </p:txBody>
      </p:sp>
      <p:cxnSp>
        <p:nvCxnSpPr>
          <p:cNvPr id="10" name="Straight Connector 9"/>
          <p:cNvCxnSpPr/>
          <p:nvPr/>
        </p:nvCxnSpPr>
        <p:spPr>
          <a:xfrm>
            <a:off x="0" y="8579778"/>
            <a:ext cx="16641763"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167140"/>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txStyles>
    <p:titleStyle>
      <a:lvl1pPr algn="l" defTabSz="1248156" rtl="0" eaLnBrk="1" latinLnBrk="0" hangingPunct="1">
        <a:lnSpc>
          <a:spcPct val="90000"/>
        </a:lnSpc>
        <a:spcBef>
          <a:spcPct val="0"/>
        </a:spcBef>
        <a:buNone/>
        <a:defRPr sz="4368" b="0" i="0" kern="1200" cap="all">
          <a:solidFill>
            <a:schemeClr val="tx1"/>
          </a:solidFill>
          <a:effectLst/>
          <a:latin typeface="+mj-lt"/>
          <a:ea typeface="+mj-ea"/>
          <a:cs typeface="+mj-cs"/>
        </a:defRPr>
      </a:lvl1pPr>
    </p:titleStyle>
    <p:bodyStyle>
      <a:lvl1pPr marL="312039" indent="-312039" algn="l" defTabSz="1248156" rtl="0" eaLnBrk="1" latinLnBrk="0" hangingPunct="1">
        <a:lnSpc>
          <a:spcPct val="120000"/>
        </a:lnSpc>
        <a:spcBef>
          <a:spcPts val="1365"/>
        </a:spcBef>
        <a:buClr>
          <a:schemeClr val="accent1"/>
        </a:buClr>
        <a:buSzPct val="100000"/>
        <a:buFont typeface="Arial" panose="020B0604020202020204" pitchFamily="34" charset="0"/>
        <a:buChar char="•"/>
        <a:defRPr sz="2730" kern="1200">
          <a:solidFill>
            <a:schemeClr val="tx1"/>
          </a:solidFill>
          <a:effectLst/>
          <a:latin typeface="+mn-lt"/>
          <a:ea typeface="+mn-ea"/>
          <a:cs typeface="+mn-cs"/>
        </a:defRPr>
      </a:lvl1pPr>
      <a:lvl2pPr marL="936117" indent="-312039" algn="l" defTabSz="1248156" rtl="0" eaLnBrk="1" latinLnBrk="0" hangingPunct="1">
        <a:lnSpc>
          <a:spcPct val="120000"/>
        </a:lnSpc>
        <a:spcBef>
          <a:spcPts val="683"/>
        </a:spcBef>
        <a:buClr>
          <a:schemeClr val="accent1"/>
        </a:buClr>
        <a:buSzPct val="100000"/>
        <a:buFont typeface="Arial" panose="020B0604020202020204" pitchFamily="34" charset="0"/>
        <a:buChar char="•"/>
        <a:defRPr sz="2457" kern="1200" cap="none" baseline="0">
          <a:solidFill>
            <a:schemeClr val="tx1"/>
          </a:solidFill>
          <a:effectLst/>
          <a:latin typeface="+mn-lt"/>
          <a:ea typeface="+mn-ea"/>
          <a:cs typeface="+mn-cs"/>
        </a:defRPr>
      </a:lvl2pPr>
      <a:lvl3pPr marL="1560195" indent="-312039" algn="l" defTabSz="1248156" rtl="0" eaLnBrk="1" latinLnBrk="0" hangingPunct="1">
        <a:lnSpc>
          <a:spcPct val="120000"/>
        </a:lnSpc>
        <a:spcBef>
          <a:spcPts val="683"/>
        </a:spcBef>
        <a:buClr>
          <a:schemeClr val="accent1"/>
        </a:buClr>
        <a:buSzPct val="100000"/>
        <a:buFont typeface="Arial" panose="020B0604020202020204" pitchFamily="34" charset="0"/>
        <a:buChar char="•"/>
        <a:defRPr sz="2184" kern="1200">
          <a:solidFill>
            <a:schemeClr val="tx1"/>
          </a:solidFill>
          <a:effectLst/>
          <a:latin typeface="+mn-lt"/>
          <a:ea typeface="+mn-ea"/>
          <a:cs typeface="+mn-cs"/>
        </a:defRPr>
      </a:lvl3pPr>
      <a:lvl4pPr marL="2184273" indent="-312039" algn="l" defTabSz="1248156" rtl="0" eaLnBrk="1" latinLnBrk="0" hangingPunct="1">
        <a:lnSpc>
          <a:spcPct val="120000"/>
        </a:lnSpc>
        <a:spcBef>
          <a:spcPts val="683"/>
        </a:spcBef>
        <a:buClr>
          <a:schemeClr val="accent1"/>
        </a:buClr>
        <a:buSzPct val="100000"/>
        <a:buFont typeface="Arial" panose="020B0604020202020204" pitchFamily="34" charset="0"/>
        <a:buChar char="•"/>
        <a:defRPr sz="1911" kern="1200" cap="none" baseline="0">
          <a:solidFill>
            <a:schemeClr val="tx1"/>
          </a:solidFill>
          <a:effectLst/>
          <a:latin typeface="+mn-lt"/>
          <a:ea typeface="+mn-ea"/>
          <a:cs typeface="+mn-cs"/>
        </a:defRPr>
      </a:lvl4pPr>
      <a:lvl5pPr marL="2808351" indent="-312039" algn="l" defTabSz="1248156" rtl="0" eaLnBrk="1" latinLnBrk="0" hangingPunct="1">
        <a:lnSpc>
          <a:spcPct val="120000"/>
        </a:lnSpc>
        <a:spcBef>
          <a:spcPts val="683"/>
        </a:spcBef>
        <a:buClr>
          <a:schemeClr val="accent1"/>
        </a:buClr>
        <a:buSzPct val="100000"/>
        <a:buFont typeface="Arial" panose="020B0604020202020204" pitchFamily="34" charset="0"/>
        <a:buChar char="•"/>
        <a:defRPr sz="1638" kern="1200">
          <a:solidFill>
            <a:schemeClr val="tx1"/>
          </a:solidFill>
          <a:effectLst/>
          <a:latin typeface="+mn-lt"/>
          <a:ea typeface="+mn-ea"/>
          <a:cs typeface="+mn-cs"/>
        </a:defRPr>
      </a:lvl5pPr>
      <a:lvl6pPr marL="3432429" indent="-312039" algn="l" defTabSz="1248156" rtl="0" eaLnBrk="1" latinLnBrk="0" hangingPunct="1">
        <a:lnSpc>
          <a:spcPct val="120000"/>
        </a:lnSpc>
        <a:spcBef>
          <a:spcPts val="683"/>
        </a:spcBef>
        <a:buClr>
          <a:schemeClr val="accent1"/>
        </a:buClr>
        <a:buSzPct val="100000"/>
        <a:buFont typeface="Arial" panose="020B0604020202020204" pitchFamily="34" charset="0"/>
        <a:buChar char="•"/>
        <a:defRPr sz="1638" kern="1200">
          <a:solidFill>
            <a:schemeClr val="tx1"/>
          </a:solidFill>
          <a:effectLst/>
          <a:latin typeface="+mn-lt"/>
          <a:ea typeface="+mn-ea"/>
          <a:cs typeface="+mn-cs"/>
        </a:defRPr>
      </a:lvl6pPr>
      <a:lvl7pPr marL="4056507" indent="-312039" algn="l" defTabSz="1248156" rtl="0" eaLnBrk="1" latinLnBrk="0" hangingPunct="1">
        <a:lnSpc>
          <a:spcPct val="120000"/>
        </a:lnSpc>
        <a:spcBef>
          <a:spcPts val="683"/>
        </a:spcBef>
        <a:buClr>
          <a:schemeClr val="accent1"/>
        </a:buClr>
        <a:buSzPct val="100000"/>
        <a:buFont typeface="Arial" panose="020B0604020202020204" pitchFamily="34" charset="0"/>
        <a:buChar char="•"/>
        <a:defRPr sz="1638" kern="1200">
          <a:solidFill>
            <a:schemeClr val="tx1"/>
          </a:solidFill>
          <a:effectLst/>
          <a:latin typeface="+mn-lt"/>
          <a:ea typeface="+mn-ea"/>
          <a:cs typeface="+mn-cs"/>
        </a:defRPr>
      </a:lvl7pPr>
      <a:lvl8pPr marL="4680585" indent="-312039" algn="l" defTabSz="1248156" rtl="0" eaLnBrk="1" latinLnBrk="0" hangingPunct="1">
        <a:lnSpc>
          <a:spcPct val="120000"/>
        </a:lnSpc>
        <a:spcBef>
          <a:spcPts val="683"/>
        </a:spcBef>
        <a:buClr>
          <a:schemeClr val="accent1"/>
        </a:buClr>
        <a:buSzPct val="100000"/>
        <a:buFont typeface="Arial" panose="020B0604020202020204" pitchFamily="34" charset="0"/>
        <a:buChar char="•"/>
        <a:defRPr sz="1638" kern="1200" baseline="0">
          <a:solidFill>
            <a:schemeClr val="tx1"/>
          </a:solidFill>
          <a:effectLst/>
          <a:latin typeface="+mn-lt"/>
          <a:ea typeface="+mn-ea"/>
          <a:cs typeface="+mn-cs"/>
        </a:defRPr>
      </a:lvl8pPr>
      <a:lvl9pPr marL="5304663" indent="-312039" algn="l" defTabSz="1248156" rtl="0" eaLnBrk="1" latinLnBrk="0" hangingPunct="1">
        <a:lnSpc>
          <a:spcPct val="120000"/>
        </a:lnSpc>
        <a:spcBef>
          <a:spcPts val="683"/>
        </a:spcBef>
        <a:buClr>
          <a:schemeClr val="accent1"/>
        </a:buClr>
        <a:buSzPct val="100000"/>
        <a:buFont typeface="Arial" panose="020B0604020202020204" pitchFamily="34" charset="0"/>
        <a:buChar char="•"/>
        <a:defRPr sz="1638" kern="1200" baseline="0">
          <a:solidFill>
            <a:schemeClr val="tx1"/>
          </a:solidFill>
          <a:effectLst/>
          <a:latin typeface="+mn-lt"/>
          <a:ea typeface="+mn-ea"/>
          <a:cs typeface="+mn-cs"/>
        </a:defRPr>
      </a:lvl9pPr>
    </p:bodyStyle>
    <p:otherStyle>
      <a:defPPr>
        <a:defRPr lang="en-US"/>
      </a:defPPr>
      <a:lvl1pPr marL="0" algn="l" defTabSz="1248156" rtl="0" eaLnBrk="1" latinLnBrk="0" hangingPunct="1">
        <a:defRPr sz="2457" kern="1200">
          <a:solidFill>
            <a:schemeClr val="tx1"/>
          </a:solidFill>
          <a:latin typeface="+mn-lt"/>
          <a:ea typeface="+mn-ea"/>
          <a:cs typeface="+mn-cs"/>
        </a:defRPr>
      </a:lvl1pPr>
      <a:lvl2pPr marL="624078" algn="l" defTabSz="1248156" rtl="0" eaLnBrk="1" latinLnBrk="0" hangingPunct="1">
        <a:defRPr sz="2457" kern="1200">
          <a:solidFill>
            <a:schemeClr val="tx1"/>
          </a:solidFill>
          <a:latin typeface="+mn-lt"/>
          <a:ea typeface="+mn-ea"/>
          <a:cs typeface="+mn-cs"/>
        </a:defRPr>
      </a:lvl2pPr>
      <a:lvl3pPr marL="1248156" algn="l" defTabSz="1248156" rtl="0" eaLnBrk="1" latinLnBrk="0" hangingPunct="1">
        <a:defRPr sz="2457" kern="1200">
          <a:solidFill>
            <a:schemeClr val="tx1"/>
          </a:solidFill>
          <a:latin typeface="+mn-lt"/>
          <a:ea typeface="+mn-ea"/>
          <a:cs typeface="+mn-cs"/>
        </a:defRPr>
      </a:lvl3pPr>
      <a:lvl4pPr marL="1872234" algn="l" defTabSz="1248156" rtl="0" eaLnBrk="1" latinLnBrk="0" hangingPunct="1">
        <a:defRPr sz="2457" kern="1200">
          <a:solidFill>
            <a:schemeClr val="tx1"/>
          </a:solidFill>
          <a:latin typeface="+mn-lt"/>
          <a:ea typeface="+mn-ea"/>
          <a:cs typeface="+mn-cs"/>
        </a:defRPr>
      </a:lvl4pPr>
      <a:lvl5pPr marL="2496312" algn="l" defTabSz="1248156" rtl="0" eaLnBrk="1" latinLnBrk="0" hangingPunct="1">
        <a:defRPr sz="2457" kern="1200">
          <a:solidFill>
            <a:schemeClr val="tx1"/>
          </a:solidFill>
          <a:latin typeface="+mn-lt"/>
          <a:ea typeface="+mn-ea"/>
          <a:cs typeface="+mn-cs"/>
        </a:defRPr>
      </a:lvl5pPr>
      <a:lvl6pPr marL="3120390" algn="l" defTabSz="1248156" rtl="0" eaLnBrk="1" latinLnBrk="0" hangingPunct="1">
        <a:defRPr sz="2457" kern="1200">
          <a:solidFill>
            <a:schemeClr val="tx1"/>
          </a:solidFill>
          <a:latin typeface="+mn-lt"/>
          <a:ea typeface="+mn-ea"/>
          <a:cs typeface="+mn-cs"/>
        </a:defRPr>
      </a:lvl6pPr>
      <a:lvl7pPr marL="3744468" algn="l" defTabSz="1248156" rtl="0" eaLnBrk="1" latinLnBrk="0" hangingPunct="1">
        <a:defRPr sz="2457" kern="1200">
          <a:solidFill>
            <a:schemeClr val="tx1"/>
          </a:solidFill>
          <a:latin typeface="+mn-lt"/>
          <a:ea typeface="+mn-ea"/>
          <a:cs typeface="+mn-cs"/>
        </a:defRPr>
      </a:lvl7pPr>
      <a:lvl8pPr marL="4368546" algn="l" defTabSz="1248156" rtl="0" eaLnBrk="1" latinLnBrk="0" hangingPunct="1">
        <a:defRPr sz="2457" kern="1200">
          <a:solidFill>
            <a:schemeClr val="tx1"/>
          </a:solidFill>
          <a:latin typeface="+mn-lt"/>
          <a:ea typeface="+mn-ea"/>
          <a:cs typeface="+mn-cs"/>
        </a:defRPr>
      </a:lvl8pPr>
      <a:lvl9pPr marL="4992624" algn="l" defTabSz="1248156" rtl="0" eaLnBrk="1" latinLnBrk="0" hangingPunct="1">
        <a:defRPr sz="245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hyperlink" Target="https://smanshrestha.github.io/voicalcpashupati.github.io/calc.html" TargetMode="Externa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hyperlink" Target="https://developer.mozilla.org/en-US/docs/Web/API/Web_Speech_API/Using_the_Web_Speech_API#speech_recognition"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30978-716F-4C6B-A357-380D6CA4EED7}"/>
              </a:ext>
            </a:extLst>
          </p:cNvPr>
          <p:cNvSpPr>
            <a:spLocks noGrp="1"/>
          </p:cNvSpPr>
          <p:nvPr>
            <p:ph type="ctrTitle"/>
          </p:nvPr>
        </p:nvSpPr>
        <p:spPr>
          <a:xfrm>
            <a:off x="2335551" y="1523844"/>
            <a:ext cx="13745753" cy="1145850"/>
          </a:xfrm>
        </p:spPr>
        <p:txBody>
          <a:bodyPr>
            <a:noAutofit/>
          </a:bodyPr>
          <a:lstStyle/>
          <a:p>
            <a:r>
              <a:rPr lang="en-US" sz="6000" b="1" dirty="0">
                <a:latin typeface="Cambria Math" panose="02040503050406030204" pitchFamily="18" charset="0"/>
                <a:ea typeface="Cambria Math" panose="02040503050406030204" pitchFamily="18" charset="0"/>
              </a:rPr>
              <a:t>Shree Pashupati Secondary school</a:t>
            </a:r>
          </a:p>
        </p:txBody>
      </p:sp>
      <p:sp>
        <p:nvSpPr>
          <p:cNvPr id="3" name="Subtitle 2">
            <a:extLst>
              <a:ext uri="{FF2B5EF4-FFF2-40B4-BE49-F238E27FC236}">
                <a16:creationId xmlns:a16="http://schemas.microsoft.com/office/drawing/2014/main" id="{004F33D1-5372-4AB4-9C13-EE70CFFD63FB}"/>
              </a:ext>
            </a:extLst>
          </p:cNvPr>
          <p:cNvSpPr>
            <a:spLocks noGrp="1"/>
          </p:cNvSpPr>
          <p:nvPr>
            <p:ph type="subTitle" idx="1"/>
          </p:nvPr>
        </p:nvSpPr>
        <p:spPr>
          <a:xfrm>
            <a:off x="3827306" y="2735635"/>
            <a:ext cx="8779664" cy="780795"/>
          </a:xfrm>
        </p:spPr>
        <p:txBody>
          <a:bodyPr/>
          <a:lstStyle/>
          <a:p>
            <a:pPr algn="ctr"/>
            <a:r>
              <a:rPr lang="en-US" b="1" dirty="0"/>
              <a:t>Bahradashi-3,Jhapa,Nepal</a:t>
            </a:r>
          </a:p>
        </p:txBody>
      </p:sp>
      <p:sp>
        <p:nvSpPr>
          <p:cNvPr id="4" name="TextBox 3">
            <a:extLst>
              <a:ext uri="{FF2B5EF4-FFF2-40B4-BE49-F238E27FC236}">
                <a16:creationId xmlns:a16="http://schemas.microsoft.com/office/drawing/2014/main" id="{B61D3A33-67A4-4CF5-A455-62584BB18135}"/>
              </a:ext>
            </a:extLst>
          </p:cNvPr>
          <p:cNvSpPr txBox="1"/>
          <p:nvPr/>
        </p:nvSpPr>
        <p:spPr>
          <a:xfrm>
            <a:off x="5221707" y="3922427"/>
            <a:ext cx="7973443" cy="1107996"/>
          </a:xfrm>
          <a:prstGeom prst="rect">
            <a:avLst/>
          </a:prstGeom>
          <a:noFill/>
        </p:spPr>
        <p:txBody>
          <a:bodyPr wrap="square" rtlCol="0">
            <a:spAutoFit/>
          </a:bodyPr>
          <a:lstStyle/>
          <a:p>
            <a:r>
              <a:rPr lang="en-US" sz="6600" b="1" dirty="0"/>
              <a:t>Voice Calculator</a:t>
            </a:r>
          </a:p>
        </p:txBody>
      </p:sp>
      <p:sp>
        <p:nvSpPr>
          <p:cNvPr id="5" name="TextBox 4">
            <a:extLst>
              <a:ext uri="{FF2B5EF4-FFF2-40B4-BE49-F238E27FC236}">
                <a16:creationId xmlns:a16="http://schemas.microsoft.com/office/drawing/2014/main" id="{8DAA538B-BE9E-4413-AAF0-C2C7AC701E59}"/>
              </a:ext>
            </a:extLst>
          </p:cNvPr>
          <p:cNvSpPr txBox="1"/>
          <p:nvPr/>
        </p:nvSpPr>
        <p:spPr>
          <a:xfrm>
            <a:off x="2847241" y="6084770"/>
            <a:ext cx="10347909" cy="2062103"/>
          </a:xfrm>
          <a:prstGeom prst="rect">
            <a:avLst/>
          </a:prstGeom>
          <a:noFill/>
        </p:spPr>
        <p:txBody>
          <a:bodyPr wrap="square" rtlCol="0">
            <a:spAutoFit/>
          </a:bodyPr>
          <a:lstStyle/>
          <a:p>
            <a:pPr algn="ctr"/>
            <a:r>
              <a:rPr lang="en-US" sz="2800" b="1" dirty="0">
                <a:latin typeface="Cambria Math" panose="02040503050406030204" pitchFamily="18" charset="0"/>
                <a:ea typeface="Cambria Math" panose="02040503050406030204" pitchFamily="18" charset="0"/>
              </a:rPr>
              <a:t>TEAM MEMBERS:-</a:t>
            </a:r>
          </a:p>
          <a:p>
            <a:pPr algn="ctr"/>
            <a:r>
              <a:rPr lang="en-US" sz="2800" dirty="0">
                <a:latin typeface="Cambria Math" panose="02040503050406030204" pitchFamily="18" charset="0"/>
                <a:ea typeface="Cambria Math" panose="02040503050406030204" pitchFamily="18" charset="0"/>
              </a:rPr>
              <a:t>SISIR B.K</a:t>
            </a:r>
            <a:endParaRPr lang="en-US" sz="2800" b="1" dirty="0">
              <a:latin typeface="Cambria Math" panose="02040503050406030204" pitchFamily="18" charset="0"/>
              <a:ea typeface="Cambria Math" panose="02040503050406030204" pitchFamily="18" charset="0"/>
            </a:endParaRPr>
          </a:p>
          <a:p>
            <a:pPr algn="ctr"/>
            <a:r>
              <a:rPr lang="en-US" sz="2400" dirty="0">
                <a:latin typeface="Cambria Math" panose="02040503050406030204" pitchFamily="18" charset="0"/>
                <a:ea typeface="Cambria Math" panose="02040503050406030204" pitchFamily="18" charset="0"/>
              </a:rPr>
              <a:t>LEEZA PRASAI</a:t>
            </a:r>
          </a:p>
          <a:p>
            <a:pPr algn="ctr"/>
            <a:r>
              <a:rPr lang="en-US" sz="2400" dirty="0">
                <a:latin typeface="Cambria Math" panose="02040503050406030204" pitchFamily="18" charset="0"/>
                <a:ea typeface="Cambria Math" panose="02040503050406030204" pitchFamily="18" charset="0"/>
              </a:rPr>
              <a:t>NIMEESHA RIMAL</a:t>
            </a:r>
          </a:p>
          <a:p>
            <a:pPr algn="ctr"/>
            <a:r>
              <a:rPr lang="en-US" sz="2400" dirty="0">
                <a:latin typeface="Cambria Math" panose="02040503050406030204" pitchFamily="18" charset="0"/>
                <a:ea typeface="Cambria Math" panose="02040503050406030204" pitchFamily="18" charset="0"/>
              </a:rPr>
              <a:t>SUMAN SHRESTHA</a:t>
            </a:r>
          </a:p>
        </p:txBody>
      </p:sp>
    </p:spTree>
    <p:extLst>
      <p:ext uri="{BB962C8B-B14F-4D97-AF65-F5344CB8AC3E}">
        <p14:creationId xmlns:p14="http://schemas.microsoft.com/office/powerpoint/2010/main" val="2051195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1D7E8AE-08FB-4304-ADB8-7CFFD0F5C550}"/>
              </a:ext>
            </a:extLst>
          </p:cNvPr>
          <p:cNvPicPr>
            <a:picLocks noChangeAspect="1"/>
          </p:cNvPicPr>
          <p:nvPr/>
        </p:nvPicPr>
        <p:blipFill>
          <a:blip r:embed="rId2"/>
          <a:stretch>
            <a:fillRect/>
          </a:stretch>
        </p:blipFill>
        <p:spPr>
          <a:xfrm>
            <a:off x="0" y="-209006"/>
            <a:ext cx="16641763" cy="8556171"/>
          </a:xfrm>
          <a:prstGeom prst="rect">
            <a:avLst/>
          </a:prstGeom>
        </p:spPr>
      </p:pic>
      <p:sp>
        <p:nvSpPr>
          <p:cNvPr id="4" name="Rectangle 3">
            <a:extLst>
              <a:ext uri="{FF2B5EF4-FFF2-40B4-BE49-F238E27FC236}">
                <a16:creationId xmlns:a16="http://schemas.microsoft.com/office/drawing/2014/main" id="{1A972976-4EBC-4D81-8C6D-8833E81092DB}"/>
              </a:ext>
            </a:extLst>
          </p:cNvPr>
          <p:cNvSpPr/>
          <p:nvPr/>
        </p:nvSpPr>
        <p:spPr>
          <a:xfrm>
            <a:off x="300446" y="6531"/>
            <a:ext cx="1188720" cy="69233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5945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7C723BF-FC48-4CBA-B662-7CB039371BDF}"/>
              </a:ext>
            </a:extLst>
          </p:cNvPr>
          <p:cNvSpPr txBox="1"/>
          <p:nvPr/>
        </p:nvSpPr>
        <p:spPr>
          <a:xfrm>
            <a:off x="515824" y="1084216"/>
            <a:ext cx="15610114" cy="5693866"/>
          </a:xfrm>
          <a:prstGeom prst="rect">
            <a:avLst/>
          </a:prstGeom>
          <a:noFill/>
        </p:spPr>
        <p:txBody>
          <a:bodyPr wrap="square" rtlCol="0">
            <a:spAutoFit/>
          </a:bodyPr>
          <a:lstStyle/>
          <a:p>
            <a:r>
              <a:rPr lang="en-US" sz="3000" dirty="0">
                <a:latin typeface="Cambria Math" panose="02040503050406030204" pitchFamily="18" charset="0"/>
                <a:ea typeface="Cambria Math" panose="02040503050406030204" pitchFamily="18" charset="0"/>
              </a:rPr>
              <a:t>We can use our website using the link given below:-</a:t>
            </a:r>
          </a:p>
          <a:p>
            <a:endParaRPr lang="en-US" sz="2800" dirty="0">
              <a:solidFill>
                <a:srgbClr val="0070C0"/>
              </a:solidFill>
              <a:latin typeface="Cambria Math" panose="02040503050406030204" pitchFamily="18" charset="0"/>
              <a:ea typeface="Cambria Math" panose="02040503050406030204" pitchFamily="18" charset="0"/>
            </a:endParaRPr>
          </a:p>
          <a:p>
            <a:pPr algn="ctr"/>
            <a:r>
              <a:rPr lang="en-US" sz="2800" dirty="0">
                <a:solidFill>
                  <a:srgbClr val="0070C0"/>
                </a:solidFill>
                <a:latin typeface="Cambria Math" panose="02040503050406030204" pitchFamily="18" charset="0"/>
                <a:ea typeface="Cambria Math" panose="02040503050406030204" pitchFamily="18" charset="0"/>
                <a:hlinkClick r:id="rId2">
                  <a:extLst>
                    <a:ext uri="{A12FA001-AC4F-418D-AE19-62706E023703}">
                      <ahyp:hlinkClr xmlns:ahyp="http://schemas.microsoft.com/office/drawing/2018/hyperlinkcolor" val="tx"/>
                    </a:ext>
                  </a:extLst>
                </a:hlinkClick>
              </a:rPr>
              <a:t>https://smanshrestha.github.io/voicalcpashupati.github.io/calc.html</a:t>
            </a:r>
            <a:endParaRPr lang="en-US" sz="2800" dirty="0">
              <a:solidFill>
                <a:srgbClr val="0070C0"/>
              </a:solidFill>
              <a:latin typeface="Cambria Math" panose="02040503050406030204" pitchFamily="18" charset="0"/>
              <a:ea typeface="Cambria Math" panose="02040503050406030204" pitchFamily="18" charset="0"/>
            </a:endParaRPr>
          </a:p>
          <a:p>
            <a:pPr algn="ctr"/>
            <a:endParaRPr lang="en-US" sz="2800" dirty="0">
              <a:solidFill>
                <a:srgbClr val="0070C0"/>
              </a:solidFill>
              <a:latin typeface="Cambria Math" panose="02040503050406030204" pitchFamily="18" charset="0"/>
              <a:ea typeface="Cambria Math" panose="02040503050406030204" pitchFamily="18" charset="0"/>
            </a:endParaRPr>
          </a:p>
          <a:p>
            <a:endParaRPr lang="en-US" sz="2800" dirty="0">
              <a:latin typeface="Cambria Math" panose="02040503050406030204" pitchFamily="18" charset="0"/>
              <a:ea typeface="Cambria Math" panose="02040503050406030204" pitchFamily="18" charset="0"/>
            </a:endParaRPr>
          </a:p>
          <a:p>
            <a:r>
              <a:rPr lang="en-US" sz="2800" dirty="0">
                <a:latin typeface="Cambria Math" panose="02040503050406030204" pitchFamily="18" charset="0"/>
                <a:ea typeface="Cambria Math" panose="02040503050406030204" pitchFamily="18" charset="0"/>
              </a:rPr>
              <a:t>We used GitHub pages for hosting our website.</a:t>
            </a:r>
          </a:p>
          <a:p>
            <a:endParaRPr lang="en-US" sz="2800" dirty="0">
              <a:latin typeface="Cambria Math" panose="02040503050406030204" pitchFamily="18" charset="0"/>
              <a:ea typeface="Cambria Math" panose="02040503050406030204" pitchFamily="18" charset="0"/>
            </a:endParaRPr>
          </a:p>
          <a:p>
            <a:r>
              <a:rPr lang="en-US" sz="2800" dirty="0">
                <a:latin typeface="Cambria Math" panose="02040503050406030204" pitchFamily="18" charset="0"/>
                <a:ea typeface="Cambria Math" panose="02040503050406030204" pitchFamily="18" charset="0"/>
              </a:rPr>
              <a:t>GitHub Pages is a static site hosting service that takes HTML, CSS, and JavaScript files straight from a repository on GitHub.</a:t>
            </a:r>
          </a:p>
          <a:p>
            <a:endParaRPr lang="en-US" sz="2800" dirty="0">
              <a:latin typeface="Cambria Math" panose="02040503050406030204" pitchFamily="18" charset="0"/>
              <a:ea typeface="Cambria Math" panose="02040503050406030204" pitchFamily="18" charset="0"/>
            </a:endParaRPr>
          </a:p>
          <a:p>
            <a:r>
              <a:rPr lang="en-US" sz="2800" dirty="0">
                <a:latin typeface="Cambria Math" panose="02040503050406030204" pitchFamily="18" charset="0"/>
                <a:ea typeface="Cambria Math" panose="02040503050406030204" pitchFamily="18" charset="0"/>
              </a:rPr>
              <a:t>We can host our website for free , including custom domain names(https://pashuhpati.xyz), sub-domain (https://blog.pashupati.xyz) and provides secure(https) web hosting . But GitHub Pages sites shouldn't be used for sensitive transactions like sending passwords or credit card numbers. </a:t>
            </a:r>
            <a:endParaRPr lang="en-US" sz="40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1504953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30B89E-226C-4C6B-B2F0-01ECE6ED0756}"/>
              </a:ext>
            </a:extLst>
          </p:cNvPr>
          <p:cNvPicPr>
            <a:picLocks noChangeAspect="1"/>
          </p:cNvPicPr>
          <p:nvPr/>
        </p:nvPicPr>
        <p:blipFill>
          <a:blip r:embed="rId2"/>
          <a:stretch>
            <a:fillRect/>
          </a:stretch>
        </p:blipFill>
        <p:spPr>
          <a:xfrm>
            <a:off x="1706641" y="627016"/>
            <a:ext cx="13228479" cy="7441019"/>
          </a:xfrm>
          <a:prstGeom prst="rect">
            <a:avLst/>
          </a:prstGeom>
        </p:spPr>
      </p:pic>
      <p:sp>
        <p:nvSpPr>
          <p:cNvPr id="4" name="Oval 3">
            <a:extLst>
              <a:ext uri="{FF2B5EF4-FFF2-40B4-BE49-F238E27FC236}">
                <a16:creationId xmlns:a16="http://schemas.microsoft.com/office/drawing/2014/main" id="{2B07A980-C2AC-4C87-B4AD-5B81E3C35EF9}"/>
              </a:ext>
            </a:extLst>
          </p:cNvPr>
          <p:cNvSpPr/>
          <p:nvPr/>
        </p:nvSpPr>
        <p:spPr>
          <a:xfrm>
            <a:off x="3696787" y="2063931"/>
            <a:ext cx="1267097" cy="888274"/>
          </a:xfrm>
          <a:prstGeom prst="ellipse">
            <a:avLst/>
          </a:prstGeom>
          <a:noFill/>
          <a:ln w="57150">
            <a:solidFill>
              <a:srgbClr val="00B0F0"/>
            </a:solidFill>
          </a:ln>
          <a:effectLst>
            <a:glow rad="2286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30788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34F77B-8A9A-4718-BBED-41576157F1C9}"/>
              </a:ext>
            </a:extLst>
          </p:cNvPr>
          <p:cNvPicPr>
            <a:picLocks noChangeAspect="1"/>
          </p:cNvPicPr>
          <p:nvPr/>
        </p:nvPicPr>
        <p:blipFill>
          <a:blip r:embed="rId2"/>
          <a:stretch>
            <a:fillRect/>
          </a:stretch>
        </p:blipFill>
        <p:spPr>
          <a:xfrm>
            <a:off x="1687047" y="509452"/>
            <a:ext cx="13267667" cy="7463063"/>
          </a:xfrm>
          <a:prstGeom prst="rect">
            <a:avLst/>
          </a:prstGeom>
        </p:spPr>
      </p:pic>
      <p:sp>
        <p:nvSpPr>
          <p:cNvPr id="4" name="Oval 3">
            <a:extLst>
              <a:ext uri="{FF2B5EF4-FFF2-40B4-BE49-F238E27FC236}">
                <a16:creationId xmlns:a16="http://schemas.microsoft.com/office/drawing/2014/main" id="{836CE2FA-E729-4E58-81AB-115A47497E6F}"/>
              </a:ext>
            </a:extLst>
          </p:cNvPr>
          <p:cNvSpPr/>
          <p:nvPr/>
        </p:nvSpPr>
        <p:spPr>
          <a:xfrm>
            <a:off x="5773782" y="3317965"/>
            <a:ext cx="3775167" cy="1240972"/>
          </a:xfrm>
          <a:prstGeom prst="ellipse">
            <a:avLst/>
          </a:prstGeom>
          <a:noFill/>
          <a:ln w="57150">
            <a:solidFill>
              <a:srgbClr val="00B0F0"/>
            </a:solidFill>
          </a:ln>
          <a:effectLst>
            <a:glow rad="2286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036139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0068C8D-F8EF-435C-BC3D-4314936F3AFE}"/>
              </a:ext>
            </a:extLst>
          </p:cNvPr>
          <p:cNvPicPr>
            <a:picLocks noChangeAspect="1"/>
          </p:cNvPicPr>
          <p:nvPr/>
        </p:nvPicPr>
        <p:blipFill>
          <a:blip r:embed="rId2"/>
          <a:stretch>
            <a:fillRect/>
          </a:stretch>
        </p:blipFill>
        <p:spPr>
          <a:xfrm>
            <a:off x="3404178" y="645521"/>
            <a:ext cx="9833406" cy="6659827"/>
          </a:xfrm>
          <a:prstGeom prst="rect">
            <a:avLst/>
          </a:prstGeom>
        </p:spPr>
      </p:pic>
    </p:spTree>
    <p:extLst>
      <p:ext uri="{BB962C8B-B14F-4D97-AF65-F5344CB8AC3E}">
        <p14:creationId xmlns:p14="http://schemas.microsoft.com/office/powerpoint/2010/main" val="2780024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E480063-DADD-49B1-923E-24AB29291A1D}"/>
              </a:ext>
            </a:extLst>
          </p:cNvPr>
          <p:cNvPicPr>
            <a:picLocks noChangeAspect="1"/>
          </p:cNvPicPr>
          <p:nvPr/>
        </p:nvPicPr>
        <p:blipFill>
          <a:blip r:embed="rId2"/>
          <a:stretch>
            <a:fillRect/>
          </a:stretch>
        </p:blipFill>
        <p:spPr>
          <a:xfrm>
            <a:off x="2081189" y="757646"/>
            <a:ext cx="12192000" cy="6858000"/>
          </a:xfrm>
          <a:prstGeom prst="rect">
            <a:avLst/>
          </a:prstGeom>
        </p:spPr>
      </p:pic>
    </p:spTree>
    <p:extLst>
      <p:ext uri="{BB962C8B-B14F-4D97-AF65-F5344CB8AC3E}">
        <p14:creationId xmlns:p14="http://schemas.microsoft.com/office/powerpoint/2010/main" val="4115504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AEE662-4630-445F-87F8-1249EB1973FB}"/>
              </a:ext>
            </a:extLst>
          </p:cNvPr>
          <p:cNvPicPr>
            <a:picLocks noChangeAspect="1"/>
          </p:cNvPicPr>
          <p:nvPr/>
        </p:nvPicPr>
        <p:blipFill>
          <a:blip r:embed="rId2"/>
          <a:stretch>
            <a:fillRect/>
          </a:stretch>
        </p:blipFill>
        <p:spPr>
          <a:xfrm>
            <a:off x="1922024" y="679268"/>
            <a:ext cx="13111223" cy="7302137"/>
          </a:xfrm>
          <a:prstGeom prst="rect">
            <a:avLst/>
          </a:prstGeom>
        </p:spPr>
      </p:pic>
      <p:sp>
        <p:nvSpPr>
          <p:cNvPr id="4" name="Oval 3">
            <a:extLst>
              <a:ext uri="{FF2B5EF4-FFF2-40B4-BE49-F238E27FC236}">
                <a16:creationId xmlns:a16="http://schemas.microsoft.com/office/drawing/2014/main" id="{1C7DE89E-2647-42C9-BDF0-6ED6099D0FA5}"/>
              </a:ext>
            </a:extLst>
          </p:cNvPr>
          <p:cNvSpPr/>
          <p:nvPr/>
        </p:nvSpPr>
        <p:spPr>
          <a:xfrm>
            <a:off x="5701776" y="2527661"/>
            <a:ext cx="5035893" cy="4108270"/>
          </a:xfrm>
          <a:prstGeom prst="ellipse">
            <a:avLst/>
          </a:prstGeom>
          <a:noFill/>
          <a:ln w="57150">
            <a:solidFill>
              <a:srgbClr val="00B0F0"/>
            </a:solidFill>
          </a:ln>
          <a:effectLst>
            <a:glow rad="2286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846523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DF4A1D-4D4A-406F-B166-CA7E2D999191}"/>
              </a:ext>
            </a:extLst>
          </p:cNvPr>
          <p:cNvPicPr>
            <a:picLocks noChangeAspect="1"/>
          </p:cNvPicPr>
          <p:nvPr/>
        </p:nvPicPr>
        <p:blipFill>
          <a:blip r:embed="rId2"/>
          <a:stretch>
            <a:fillRect/>
          </a:stretch>
        </p:blipFill>
        <p:spPr>
          <a:xfrm>
            <a:off x="2224881" y="535577"/>
            <a:ext cx="12192000" cy="6858000"/>
          </a:xfrm>
          <a:prstGeom prst="rect">
            <a:avLst/>
          </a:prstGeom>
        </p:spPr>
      </p:pic>
    </p:spTree>
    <p:extLst>
      <p:ext uri="{BB962C8B-B14F-4D97-AF65-F5344CB8AC3E}">
        <p14:creationId xmlns:p14="http://schemas.microsoft.com/office/powerpoint/2010/main" val="3357378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00D14D9-A989-458A-8544-E47C6F8547B7}"/>
              </a:ext>
            </a:extLst>
          </p:cNvPr>
          <p:cNvPicPr>
            <a:picLocks noChangeAspect="1"/>
          </p:cNvPicPr>
          <p:nvPr/>
        </p:nvPicPr>
        <p:blipFill>
          <a:blip r:embed="rId2"/>
          <a:stretch>
            <a:fillRect/>
          </a:stretch>
        </p:blipFill>
        <p:spPr>
          <a:xfrm>
            <a:off x="1922982" y="378821"/>
            <a:ext cx="12795797" cy="7197636"/>
          </a:xfrm>
          <a:prstGeom prst="rect">
            <a:avLst/>
          </a:prstGeom>
        </p:spPr>
      </p:pic>
      <p:sp>
        <p:nvSpPr>
          <p:cNvPr id="4" name="Oval 3">
            <a:extLst>
              <a:ext uri="{FF2B5EF4-FFF2-40B4-BE49-F238E27FC236}">
                <a16:creationId xmlns:a16="http://schemas.microsoft.com/office/drawing/2014/main" id="{480A80E9-58AB-4225-A8D6-8709E95CB85B}"/>
              </a:ext>
            </a:extLst>
          </p:cNvPr>
          <p:cNvSpPr/>
          <p:nvPr/>
        </p:nvSpPr>
        <p:spPr>
          <a:xfrm>
            <a:off x="11038115" y="3905794"/>
            <a:ext cx="1423852" cy="718458"/>
          </a:xfrm>
          <a:prstGeom prst="ellipse">
            <a:avLst/>
          </a:prstGeom>
          <a:noFill/>
          <a:ln w="57150">
            <a:solidFill>
              <a:srgbClr val="00B0F0"/>
            </a:solidFill>
          </a:ln>
          <a:effectLst>
            <a:glow rad="2286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49033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A8EBD7-2DBB-4FE8-9B50-838792E03202}"/>
              </a:ext>
            </a:extLst>
          </p:cNvPr>
          <p:cNvPicPr>
            <a:picLocks noChangeAspect="1"/>
          </p:cNvPicPr>
          <p:nvPr/>
        </p:nvPicPr>
        <p:blipFill>
          <a:blip r:embed="rId2"/>
          <a:stretch>
            <a:fillRect/>
          </a:stretch>
        </p:blipFill>
        <p:spPr>
          <a:xfrm>
            <a:off x="2224881" y="783772"/>
            <a:ext cx="12192000" cy="6858000"/>
          </a:xfrm>
          <a:prstGeom prst="rect">
            <a:avLst/>
          </a:prstGeom>
        </p:spPr>
      </p:pic>
    </p:spTree>
    <p:extLst>
      <p:ext uri="{BB962C8B-B14F-4D97-AF65-F5344CB8AC3E}">
        <p14:creationId xmlns:p14="http://schemas.microsoft.com/office/powerpoint/2010/main" val="1043472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DEB764-7B00-4080-AA8A-5566E5B0BACF}"/>
              </a:ext>
            </a:extLst>
          </p:cNvPr>
          <p:cNvSpPr>
            <a:spLocks noGrp="1"/>
          </p:cNvSpPr>
          <p:nvPr>
            <p:ph idx="1"/>
          </p:nvPr>
        </p:nvSpPr>
        <p:spPr>
          <a:xfrm>
            <a:off x="1550294" y="2051319"/>
            <a:ext cx="3857729" cy="665756"/>
          </a:xfrm>
        </p:spPr>
        <p:txBody>
          <a:bodyPr>
            <a:normAutofit lnSpcReduction="10000"/>
          </a:bodyPr>
          <a:lstStyle/>
          <a:p>
            <a:r>
              <a:rPr lang="en-US" sz="3600" b="1" dirty="0"/>
              <a:t>Introduction</a:t>
            </a:r>
          </a:p>
        </p:txBody>
      </p:sp>
      <p:sp>
        <p:nvSpPr>
          <p:cNvPr id="5" name="TextBox 4">
            <a:extLst>
              <a:ext uri="{FF2B5EF4-FFF2-40B4-BE49-F238E27FC236}">
                <a16:creationId xmlns:a16="http://schemas.microsoft.com/office/drawing/2014/main" id="{F35B0898-CAA8-44E5-952D-A851831F1AC2}"/>
              </a:ext>
            </a:extLst>
          </p:cNvPr>
          <p:cNvSpPr txBox="1"/>
          <p:nvPr/>
        </p:nvSpPr>
        <p:spPr>
          <a:xfrm>
            <a:off x="1227749" y="3226526"/>
            <a:ext cx="14526057" cy="4678204"/>
          </a:xfrm>
          <a:prstGeom prst="rect">
            <a:avLst/>
          </a:prstGeom>
          <a:noFill/>
        </p:spPr>
        <p:txBody>
          <a:bodyPr wrap="square" rtlCol="0">
            <a:spAutoFit/>
          </a:bodyPr>
          <a:lstStyle/>
          <a:p>
            <a:r>
              <a:rPr lang="en-US" sz="3000" dirty="0">
                <a:latin typeface="Cambria Math" panose="02040503050406030204" pitchFamily="18" charset="0"/>
                <a:ea typeface="Cambria Math" panose="02040503050406030204" pitchFamily="18" charset="0"/>
              </a:rPr>
              <a:t>This is our  first project .We want to thank all teachers for their proper guidance and support . We appreciate their proper guidance and support towards us and we want to  thank our classmates who had supported us ,encouraged us .</a:t>
            </a:r>
          </a:p>
          <a:p>
            <a:endParaRPr lang="en-US" sz="3000" dirty="0">
              <a:latin typeface="Cambria Math" panose="02040503050406030204" pitchFamily="18" charset="0"/>
              <a:ea typeface="Cambria Math" panose="02040503050406030204" pitchFamily="18" charset="0"/>
            </a:endParaRPr>
          </a:p>
          <a:p>
            <a:r>
              <a:rPr lang="en-US" sz="3000" dirty="0">
                <a:latin typeface="Cambria Math" panose="02040503050406030204" pitchFamily="18" charset="0"/>
                <a:ea typeface="Cambria Math" panose="02040503050406030204" pitchFamily="18" charset="0"/>
              </a:rPr>
              <a:t>We had made voice calculator as a first project of grade 11. For making this project we had studied each topic that is used in our project. </a:t>
            </a:r>
          </a:p>
          <a:p>
            <a:endParaRPr lang="en-US" sz="3000" dirty="0">
              <a:latin typeface="Cambria Math" panose="02040503050406030204" pitchFamily="18" charset="0"/>
              <a:ea typeface="Cambria Math" panose="02040503050406030204" pitchFamily="18" charset="0"/>
            </a:endParaRPr>
          </a:p>
          <a:p>
            <a:r>
              <a:rPr lang="en-US" sz="3000" dirty="0">
                <a:latin typeface="Cambria Math" panose="02040503050406030204" pitchFamily="18" charset="0"/>
                <a:ea typeface="Cambria Math" panose="02040503050406030204" pitchFamily="18" charset="0"/>
              </a:rPr>
              <a:t>The project that we had developed is web-based project.</a:t>
            </a:r>
          </a:p>
          <a:p>
            <a:endParaRPr lang="en-US" sz="3000" dirty="0">
              <a:latin typeface="Cambria Math" panose="02040503050406030204" pitchFamily="18" charset="0"/>
              <a:ea typeface="Cambria Math" panose="02040503050406030204" pitchFamily="18" charset="0"/>
            </a:endParaRPr>
          </a:p>
          <a:p>
            <a:endParaRPr lang="en-US" sz="28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22272999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144C17-7C87-4C53-B51B-63B20305D9C6}"/>
              </a:ext>
            </a:extLst>
          </p:cNvPr>
          <p:cNvPicPr>
            <a:picLocks noChangeAspect="1"/>
          </p:cNvPicPr>
          <p:nvPr/>
        </p:nvPicPr>
        <p:blipFill>
          <a:blip r:embed="rId2"/>
          <a:stretch>
            <a:fillRect/>
          </a:stretch>
        </p:blipFill>
        <p:spPr>
          <a:xfrm>
            <a:off x="2224881" y="574766"/>
            <a:ext cx="12192000" cy="6858000"/>
          </a:xfrm>
          <a:prstGeom prst="rect">
            <a:avLst/>
          </a:prstGeom>
        </p:spPr>
      </p:pic>
      <p:sp>
        <p:nvSpPr>
          <p:cNvPr id="4" name="Oval 3">
            <a:extLst>
              <a:ext uri="{FF2B5EF4-FFF2-40B4-BE49-F238E27FC236}">
                <a16:creationId xmlns:a16="http://schemas.microsoft.com/office/drawing/2014/main" id="{3B6CE651-603E-4055-B067-5D35ACEBC3DE}"/>
              </a:ext>
            </a:extLst>
          </p:cNvPr>
          <p:cNvSpPr/>
          <p:nvPr/>
        </p:nvSpPr>
        <p:spPr>
          <a:xfrm>
            <a:off x="4101736" y="6544491"/>
            <a:ext cx="1867989" cy="483326"/>
          </a:xfrm>
          <a:prstGeom prst="ellipse">
            <a:avLst/>
          </a:prstGeom>
          <a:noFill/>
          <a:ln w="57150">
            <a:solidFill>
              <a:srgbClr val="00B0F0"/>
            </a:solidFill>
          </a:ln>
          <a:effectLst>
            <a:glow rad="2286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6382827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72F096-CAE2-4063-906E-928CA3567C50}"/>
              </a:ext>
            </a:extLst>
          </p:cNvPr>
          <p:cNvPicPr>
            <a:picLocks noChangeAspect="1"/>
          </p:cNvPicPr>
          <p:nvPr/>
        </p:nvPicPr>
        <p:blipFill>
          <a:blip r:embed="rId2"/>
          <a:stretch>
            <a:fillRect/>
          </a:stretch>
        </p:blipFill>
        <p:spPr>
          <a:xfrm>
            <a:off x="2224881" y="705394"/>
            <a:ext cx="12192000" cy="6858000"/>
          </a:xfrm>
          <a:prstGeom prst="rect">
            <a:avLst/>
          </a:prstGeom>
        </p:spPr>
      </p:pic>
      <p:sp>
        <p:nvSpPr>
          <p:cNvPr id="4" name="Oval 3">
            <a:extLst>
              <a:ext uri="{FF2B5EF4-FFF2-40B4-BE49-F238E27FC236}">
                <a16:creationId xmlns:a16="http://schemas.microsoft.com/office/drawing/2014/main" id="{E6B8465D-E138-4ECE-A2BA-906CA16E3FAC}"/>
              </a:ext>
            </a:extLst>
          </p:cNvPr>
          <p:cNvSpPr/>
          <p:nvPr/>
        </p:nvSpPr>
        <p:spPr>
          <a:xfrm>
            <a:off x="10737669" y="3226525"/>
            <a:ext cx="1907178" cy="535578"/>
          </a:xfrm>
          <a:prstGeom prst="ellipse">
            <a:avLst/>
          </a:prstGeom>
          <a:noFill/>
          <a:ln w="57150">
            <a:solidFill>
              <a:srgbClr val="00B0F0"/>
            </a:solidFill>
          </a:ln>
          <a:effectLst>
            <a:glow rad="2286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09344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632F457-C1CE-41CC-91E5-B5BEB2C6B687}"/>
              </a:ext>
            </a:extLst>
          </p:cNvPr>
          <p:cNvPicPr>
            <a:picLocks noChangeAspect="1"/>
          </p:cNvPicPr>
          <p:nvPr/>
        </p:nvPicPr>
        <p:blipFill>
          <a:blip r:embed="rId2"/>
          <a:stretch>
            <a:fillRect/>
          </a:stretch>
        </p:blipFill>
        <p:spPr>
          <a:xfrm>
            <a:off x="2224881" y="352697"/>
            <a:ext cx="12192000" cy="6858000"/>
          </a:xfrm>
          <a:prstGeom prst="rect">
            <a:avLst/>
          </a:prstGeom>
        </p:spPr>
      </p:pic>
      <p:sp>
        <p:nvSpPr>
          <p:cNvPr id="4" name="Oval 3">
            <a:extLst>
              <a:ext uri="{FF2B5EF4-FFF2-40B4-BE49-F238E27FC236}">
                <a16:creationId xmlns:a16="http://schemas.microsoft.com/office/drawing/2014/main" id="{98CE51D5-73BF-4E8D-9BEF-52FE310415F7}"/>
              </a:ext>
            </a:extLst>
          </p:cNvPr>
          <p:cNvSpPr/>
          <p:nvPr/>
        </p:nvSpPr>
        <p:spPr>
          <a:xfrm>
            <a:off x="9091748" y="2201090"/>
            <a:ext cx="2390504" cy="542109"/>
          </a:xfrm>
          <a:prstGeom prst="ellipse">
            <a:avLst/>
          </a:prstGeom>
          <a:noFill/>
          <a:ln w="57150">
            <a:solidFill>
              <a:srgbClr val="00B0F0"/>
            </a:solidFill>
          </a:ln>
          <a:effectLst>
            <a:glow rad="2286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6788718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4BF159-4D81-4189-A041-4C6C7949F45A}"/>
              </a:ext>
            </a:extLst>
          </p:cNvPr>
          <p:cNvPicPr>
            <a:picLocks noChangeAspect="1"/>
          </p:cNvPicPr>
          <p:nvPr/>
        </p:nvPicPr>
        <p:blipFill>
          <a:blip r:embed="rId2"/>
          <a:stretch>
            <a:fillRect/>
          </a:stretch>
        </p:blipFill>
        <p:spPr>
          <a:xfrm>
            <a:off x="2224881" y="960119"/>
            <a:ext cx="12192000" cy="6858000"/>
          </a:xfrm>
          <a:prstGeom prst="rect">
            <a:avLst/>
          </a:prstGeom>
        </p:spPr>
      </p:pic>
      <p:sp>
        <p:nvSpPr>
          <p:cNvPr id="4" name="Oval 3">
            <a:extLst>
              <a:ext uri="{FF2B5EF4-FFF2-40B4-BE49-F238E27FC236}">
                <a16:creationId xmlns:a16="http://schemas.microsoft.com/office/drawing/2014/main" id="{ED7C271F-9EB8-43FE-B5ED-3F80F17C095F}"/>
              </a:ext>
            </a:extLst>
          </p:cNvPr>
          <p:cNvSpPr/>
          <p:nvPr/>
        </p:nvSpPr>
        <p:spPr>
          <a:xfrm>
            <a:off x="4833257" y="4389118"/>
            <a:ext cx="4153989" cy="2560321"/>
          </a:xfrm>
          <a:prstGeom prst="ellipse">
            <a:avLst/>
          </a:prstGeom>
          <a:noFill/>
          <a:ln w="57150">
            <a:solidFill>
              <a:srgbClr val="00B0F0"/>
            </a:solidFill>
          </a:ln>
          <a:effectLst>
            <a:glow rad="2286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148827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25349F-ABB7-44DD-86D9-317A55AB3B8B}"/>
              </a:ext>
            </a:extLst>
          </p:cNvPr>
          <p:cNvPicPr>
            <a:picLocks noChangeAspect="1"/>
          </p:cNvPicPr>
          <p:nvPr/>
        </p:nvPicPr>
        <p:blipFill>
          <a:blip r:embed="rId2"/>
          <a:stretch>
            <a:fillRect/>
          </a:stretch>
        </p:blipFill>
        <p:spPr>
          <a:xfrm>
            <a:off x="2224881" y="104502"/>
            <a:ext cx="12192000" cy="6858000"/>
          </a:xfrm>
          <a:prstGeom prst="rect">
            <a:avLst/>
          </a:prstGeom>
        </p:spPr>
      </p:pic>
      <p:sp>
        <p:nvSpPr>
          <p:cNvPr id="4" name="Oval 3">
            <a:extLst>
              <a:ext uri="{FF2B5EF4-FFF2-40B4-BE49-F238E27FC236}">
                <a16:creationId xmlns:a16="http://schemas.microsoft.com/office/drawing/2014/main" id="{1D57E64F-BD61-41F6-B187-26A2E956BAC9}"/>
              </a:ext>
            </a:extLst>
          </p:cNvPr>
          <p:cNvSpPr/>
          <p:nvPr/>
        </p:nvSpPr>
        <p:spPr>
          <a:xfrm>
            <a:off x="5381896" y="3533502"/>
            <a:ext cx="7236824" cy="1802675"/>
          </a:xfrm>
          <a:prstGeom prst="ellipse">
            <a:avLst/>
          </a:prstGeom>
          <a:noFill/>
          <a:ln w="57150">
            <a:solidFill>
              <a:srgbClr val="00B0F0"/>
            </a:solidFill>
          </a:ln>
          <a:effectLst>
            <a:glow rad="2286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586612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921368-1140-4121-B231-8E95D6B5C1AC}"/>
              </a:ext>
            </a:extLst>
          </p:cNvPr>
          <p:cNvPicPr>
            <a:picLocks noChangeAspect="1"/>
          </p:cNvPicPr>
          <p:nvPr/>
        </p:nvPicPr>
        <p:blipFill>
          <a:blip r:embed="rId2"/>
          <a:stretch>
            <a:fillRect/>
          </a:stretch>
        </p:blipFill>
        <p:spPr>
          <a:xfrm>
            <a:off x="2224881" y="613954"/>
            <a:ext cx="12192000" cy="6858000"/>
          </a:xfrm>
          <a:prstGeom prst="rect">
            <a:avLst/>
          </a:prstGeom>
        </p:spPr>
      </p:pic>
      <p:sp>
        <p:nvSpPr>
          <p:cNvPr id="4" name="Oval 3">
            <a:extLst>
              <a:ext uri="{FF2B5EF4-FFF2-40B4-BE49-F238E27FC236}">
                <a16:creationId xmlns:a16="http://schemas.microsoft.com/office/drawing/2014/main" id="{8A56E697-0460-454F-94E5-0C10AF55BBD7}"/>
              </a:ext>
            </a:extLst>
          </p:cNvPr>
          <p:cNvSpPr/>
          <p:nvPr/>
        </p:nvSpPr>
        <p:spPr>
          <a:xfrm>
            <a:off x="5336017" y="3644535"/>
            <a:ext cx="5969727" cy="1482635"/>
          </a:xfrm>
          <a:prstGeom prst="ellipse">
            <a:avLst/>
          </a:prstGeom>
          <a:noFill/>
          <a:ln w="57150">
            <a:solidFill>
              <a:srgbClr val="00B0F0"/>
            </a:solidFill>
          </a:ln>
          <a:effectLst>
            <a:glow rad="2286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5201871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769D8D-F4E9-4AB4-A466-EEA4AD022B9E}"/>
              </a:ext>
            </a:extLst>
          </p:cNvPr>
          <p:cNvPicPr>
            <a:picLocks noChangeAspect="1"/>
          </p:cNvPicPr>
          <p:nvPr/>
        </p:nvPicPr>
        <p:blipFill>
          <a:blip r:embed="rId2"/>
          <a:stretch>
            <a:fillRect/>
          </a:stretch>
        </p:blipFill>
        <p:spPr>
          <a:xfrm>
            <a:off x="3181616" y="2567779"/>
            <a:ext cx="10278530" cy="5552172"/>
          </a:xfrm>
          <a:prstGeom prst="rect">
            <a:avLst/>
          </a:prstGeom>
        </p:spPr>
      </p:pic>
      <p:sp>
        <p:nvSpPr>
          <p:cNvPr id="4" name="TextBox 3">
            <a:extLst>
              <a:ext uri="{FF2B5EF4-FFF2-40B4-BE49-F238E27FC236}">
                <a16:creationId xmlns:a16="http://schemas.microsoft.com/office/drawing/2014/main" id="{3E0AA9E1-D179-481E-AEA7-7FA6946C66D7}"/>
              </a:ext>
            </a:extLst>
          </p:cNvPr>
          <p:cNvSpPr txBox="1"/>
          <p:nvPr/>
        </p:nvSpPr>
        <p:spPr>
          <a:xfrm>
            <a:off x="1070995" y="652938"/>
            <a:ext cx="15361920" cy="2246769"/>
          </a:xfrm>
          <a:prstGeom prst="rect">
            <a:avLst/>
          </a:prstGeom>
          <a:noFill/>
        </p:spPr>
        <p:txBody>
          <a:bodyPr wrap="square" rtlCol="0">
            <a:spAutoFit/>
          </a:bodyPr>
          <a:lstStyle/>
          <a:p>
            <a:r>
              <a:rPr lang="en-US" sz="2800" dirty="0">
                <a:latin typeface="Cambria Math" panose="02040503050406030204" pitchFamily="18" charset="0"/>
                <a:ea typeface="Cambria Math" panose="02040503050406030204" pitchFamily="18" charset="0"/>
              </a:rPr>
              <a:t>we</a:t>
            </a:r>
            <a:r>
              <a:rPr lang="en-US" sz="2800" dirty="0"/>
              <a:t> </a:t>
            </a:r>
            <a:r>
              <a:rPr lang="en-US" sz="2800" dirty="0">
                <a:latin typeface="Cambria Math" panose="02040503050406030204" pitchFamily="18" charset="0"/>
                <a:ea typeface="Cambria Math" panose="02040503050406030204" pitchFamily="18" charset="0"/>
              </a:rPr>
              <a:t>should add (file name. html) at end of link that GitHub has provided to us. </a:t>
            </a:r>
          </a:p>
          <a:p>
            <a:r>
              <a:rPr lang="en-US" sz="2800" dirty="0">
                <a:latin typeface="Cambria Math" panose="02040503050406030204" pitchFamily="18" charset="0"/>
                <a:ea typeface="Cambria Math" panose="02040503050406030204" pitchFamily="18" charset="0"/>
              </a:rPr>
              <a:t>Suppose (https://smanshrestha.github.io/voicalcpashupati.github.io/) is link provided by GitHub then (</a:t>
            </a:r>
            <a:r>
              <a:rPr lang="en-US" sz="2800" dirty="0">
                <a:solidFill>
                  <a:srgbClr val="0070C0"/>
                </a:solidFill>
                <a:latin typeface="Cambria Math" panose="02040503050406030204" pitchFamily="18" charset="0"/>
                <a:ea typeface="Cambria Math" panose="02040503050406030204" pitchFamily="18" charset="0"/>
              </a:rPr>
              <a:t>https://smanshrestha.github.io/voicalcpashupati.github.io/</a:t>
            </a:r>
            <a:r>
              <a:rPr lang="en-US" sz="2800" dirty="0">
                <a:solidFill>
                  <a:srgbClr val="0070C0"/>
                </a:solidFill>
                <a:highlight>
                  <a:srgbClr val="FFFF00"/>
                </a:highlight>
                <a:latin typeface="Cambria Math" panose="02040503050406030204" pitchFamily="18" charset="0"/>
                <a:ea typeface="Cambria Math" panose="02040503050406030204" pitchFamily="18" charset="0"/>
              </a:rPr>
              <a:t>calc.html </a:t>
            </a:r>
            <a:r>
              <a:rPr lang="en-US" sz="2800" dirty="0">
                <a:solidFill>
                  <a:srgbClr val="0070C0"/>
                </a:solidFill>
                <a:latin typeface="Cambria Math" panose="02040503050406030204" pitchFamily="18" charset="0"/>
                <a:ea typeface="Cambria Math" panose="02040503050406030204" pitchFamily="18" charset="0"/>
              </a:rPr>
              <a:t>) </a:t>
            </a:r>
            <a:r>
              <a:rPr lang="en-US" sz="2800" dirty="0">
                <a:latin typeface="Cambria Math" panose="02040503050406030204" pitchFamily="18" charset="0"/>
                <a:ea typeface="Cambria Math" panose="02040503050406030204" pitchFamily="18" charset="0"/>
              </a:rPr>
              <a:t>file name should be added for accessing website</a:t>
            </a:r>
            <a:r>
              <a:rPr lang="en-US" sz="2800" dirty="0">
                <a:solidFill>
                  <a:srgbClr val="0070C0"/>
                </a:solidFill>
                <a:latin typeface="Cambria Math" panose="02040503050406030204" pitchFamily="18" charset="0"/>
                <a:ea typeface="Cambria Math" panose="02040503050406030204" pitchFamily="18" charset="0"/>
              </a:rPr>
              <a:t>.</a:t>
            </a:r>
          </a:p>
          <a:p>
            <a:endParaRPr lang="en-US" sz="2800" dirty="0">
              <a:solidFill>
                <a:srgbClr val="0070C0"/>
              </a:solidFill>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9438566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76193E-754D-411B-9EA9-AE82530776F4}"/>
              </a:ext>
            </a:extLst>
          </p:cNvPr>
          <p:cNvPicPr>
            <a:picLocks noChangeAspect="1"/>
          </p:cNvPicPr>
          <p:nvPr/>
        </p:nvPicPr>
        <p:blipFill>
          <a:blip r:embed="rId2"/>
          <a:stretch>
            <a:fillRect/>
          </a:stretch>
        </p:blipFill>
        <p:spPr>
          <a:xfrm>
            <a:off x="404789" y="339633"/>
            <a:ext cx="15832184" cy="7798527"/>
          </a:xfrm>
          <a:prstGeom prst="rect">
            <a:avLst/>
          </a:prstGeom>
        </p:spPr>
      </p:pic>
    </p:spTree>
    <p:extLst>
      <p:ext uri="{BB962C8B-B14F-4D97-AF65-F5344CB8AC3E}">
        <p14:creationId xmlns:p14="http://schemas.microsoft.com/office/powerpoint/2010/main" val="2461017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4FBBED9-484E-4806-9D80-990EB4EB1B2F}"/>
              </a:ext>
            </a:extLst>
          </p:cNvPr>
          <p:cNvSpPr txBox="1"/>
          <p:nvPr/>
        </p:nvSpPr>
        <p:spPr>
          <a:xfrm>
            <a:off x="612043" y="1306285"/>
            <a:ext cx="15417676" cy="6370975"/>
          </a:xfrm>
          <a:prstGeom prst="rect">
            <a:avLst/>
          </a:prstGeom>
          <a:noFill/>
        </p:spPr>
        <p:txBody>
          <a:bodyPr wrap="square" rtlCol="0">
            <a:spAutoFit/>
          </a:bodyPr>
          <a:lstStyle/>
          <a:p>
            <a:r>
              <a:rPr lang="en-US" sz="3200" dirty="0">
                <a:latin typeface="Cambria Math" panose="02040503050406030204" pitchFamily="18" charset="0"/>
                <a:ea typeface="Cambria Math" panose="02040503050406030204" pitchFamily="18" charset="0"/>
              </a:rPr>
              <a:t>We had used Speech Recognition feature using web speech API as well as in this calculator we can calculate sin , cos, tan ,square root ,cube root , whole square , whole cube ,reminder as well as other simple calculations like add , subtract , divide  , multiply manually through keyboard. We can also know the value of PI in this calculator. </a:t>
            </a:r>
          </a:p>
          <a:p>
            <a:endParaRPr lang="en-US" sz="3200" dirty="0">
              <a:latin typeface="Cambria Math" panose="02040503050406030204" pitchFamily="18" charset="0"/>
              <a:ea typeface="Cambria Math" panose="02040503050406030204" pitchFamily="18" charset="0"/>
            </a:endParaRPr>
          </a:p>
          <a:p>
            <a:r>
              <a:rPr lang="en-US" sz="3200" dirty="0">
                <a:latin typeface="Cambria Math" panose="02040503050406030204" pitchFamily="18" charset="0"/>
                <a:ea typeface="Cambria Math" panose="02040503050406030204" pitchFamily="18" charset="0"/>
              </a:rPr>
              <a:t>We can add, subtract ,multiply  and divide value through voice input.</a:t>
            </a:r>
          </a:p>
          <a:p>
            <a:endParaRPr lang="en-US" sz="3200" dirty="0">
              <a:latin typeface="Cambria Math" panose="02040503050406030204" pitchFamily="18" charset="0"/>
              <a:ea typeface="Cambria Math" panose="02040503050406030204" pitchFamily="18" charset="0"/>
            </a:endParaRPr>
          </a:p>
          <a:p>
            <a:r>
              <a:rPr lang="en-US" sz="3200" dirty="0">
                <a:latin typeface="Cambria Math" panose="02040503050406030204" pitchFamily="18" charset="0"/>
                <a:ea typeface="Cambria Math" panose="02040503050406030204" pitchFamily="18" charset="0"/>
              </a:rPr>
              <a:t> The value that  user has given to our calculator is evaluated by calculator and displayed in text box .When result is printed in text box ,the input that is provided to calculator and output that is printed in text box is provided to user as  voice output as well as text output.</a:t>
            </a:r>
          </a:p>
          <a:p>
            <a:endParaRPr lang="en-US" sz="2800" dirty="0">
              <a:latin typeface="Cambria Math" panose="02040503050406030204" pitchFamily="18" charset="0"/>
              <a:ea typeface="Cambria Math" panose="02040503050406030204" pitchFamily="18" charset="0"/>
            </a:endParaRPr>
          </a:p>
          <a:p>
            <a:endParaRPr lang="en-US" sz="28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2606548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9674AD5-E7B0-4A7D-9B90-AA9D803AE40A}"/>
              </a:ext>
            </a:extLst>
          </p:cNvPr>
          <p:cNvPicPr>
            <a:picLocks noChangeAspect="1"/>
          </p:cNvPicPr>
          <p:nvPr/>
        </p:nvPicPr>
        <p:blipFill>
          <a:blip r:embed="rId2"/>
          <a:stretch>
            <a:fillRect/>
          </a:stretch>
        </p:blipFill>
        <p:spPr>
          <a:xfrm>
            <a:off x="-1" y="-1"/>
            <a:ext cx="16641763" cy="8989411"/>
          </a:xfrm>
          <a:prstGeom prst="rect">
            <a:avLst/>
          </a:prstGeom>
        </p:spPr>
      </p:pic>
    </p:spTree>
    <p:extLst>
      <p:ext uri="{BB962C8B-B14F-4D97-AF65-F5344CB8AC3E}">
        <p14:creationId xmlns:p14="http://schemas.microsoft.com/office/powerpoint/2010/main" val="3044779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AB3B38-EEED-406D-A186-3EE3619ADF37}"/>
              </a:ext>
            </a:extLst>
          </p:cNvPr>
          <p:cNvSpPr txBox="1"/>
          <p:nvPr/>
        </p:nvSpPr>
        <p:spPr>
          <a:xfrm>
            <a:off x="1014806" y="923693"/>
            <a:ext cx="15626957" cy="1569660"/>
          </a:xfrm>
          <a:prstGeom prst="rect">
            <a:avLst/>
          </a:prstGeom>
          <a:noFill/>
        </p:spPr>
        <p:txBody>
          <a:bodyPr wrap="square" rtlCol="0">
            <a:spAutoFit/>
          </a:bodyPr>
          <a:lstStyle/>
          <a:p>
            <a:r>
              <a:rPr lang="en-US" sz="3200" dirty="0">
                <a:latin typeface="Cambria Math" panose="02040503050406030204" pitchFamily="18" charset="0"/>
                <a:ea typeface="Cambria Math" panose="02040503050406030204" pitchFamily="18" charset="0"/>
              </a:rPr>
              <a:t>If user gives wrong voice input like (hello world or any thing else  which is  not a        mathematical expression) then , One Message is provided to user  i.e. shown in fig</a:t>
            </a:r>
          </a:p>
          <a:p>
            <a:r>
              <a:rPr lang="en-US" sz="3200" dirty="0">
                <a:latin typeface="Cambria Math" panose="02040503050406030204" pitchFamily="18" charset="0"/>
                <a:ea typeface="Cambria Math" panose="02040503050406030204" pitchFamily="18" charset="0"/>
              </a:rPr>
              <a:t>below:-</a:t>
            </a:r>
          </a:p>
        </p:txBody>
      </p:sp>
      <p:pic>
        <p:nvPicPr>
          <p:cNvPr id="4" name="Picture 3">
            <a:extLst>
              <a:ext uri="{FF2B5EF4-FFF2-40B4-BE49-F238E27FC236}">
                <a16:creationId xmlns:a16="http://schemas.microsoft.com/office/drawing/2014/main" id="{42613B88-A49C-45F5-AF34-B4D7DD540885}"/>
              </a:ext>
            </a:extLst>
          </p:cNvPr>
          <p:cNvPicPr>
            <a:picLocks noChangeAspect="1"/>
          </p:cNvPicPr>
          <p:nvPr/>
        </p:nvPicPr>
        <p:blipFill>
          <a:blip r:embed="rId2"/>
          <a:stretch>
            <a:fillRect/>
          </a:stretch>
        </p:blipFill>
        <p:spPr>
          <a:xfrm>
            <a:off x="455136" y="2737187"/>
            <a:ext cx="15473982" cy="3049659"/>
          </a:xfrm>
          <a:prstGeom prst="rect">
            <a:avLst/>
          </a:prstGeom>
        </p:spPr>
      </p:pic>
      <p:sp>
        <p:nvSpPr>
          <p:cNvPr id="5" name="TextBox 4">
            <a:extLst>
              <a:ext uri="{FF2B5EF4-FFF2-40B4-BE49-F238E27FC236}">
                <a16:creationId xmlns:a16="http://schemas.microsoft.com/office/drawing/2014/main" id="{9CD9E319-08F9-44E0-8668-33D33BE2E703}"/>
              </a:ext>
            </a:extLst>
          </p:cNvPr>
          <p:cNvSpPr txBox="1"/>
          <p:nvPr/>
        </p:nvSpPr>
        <p:spPr>
          <a:xfrm>
            <a:off x="714678" y="6274515"/>
            <a:ext cx="15473982" cy="1862048"/>
          </a:xfrm>
          <a:prstGeom prst="rect">
            <a:avLst/>
          </a:prstGeom>
          <a:noFill/>
        </p:spPr>
        <p:txBody>
          <a:bodyPr wrap="square" rtlCol="0">
            <a:spAutoFit/>
          </a:bodyPr>
          <a:lstStyle/>
          <a:p>
            <a:r>
              <a:rPr lang="en-US" sz="2900" dirty="0">
                <a:latin typeface="Cambria Math" panose="02040503050406030204" pitchFamily="18" charset="0"/>
                <a:ea typeface="Cambria Math" panose="02040503050406030204" pitchFamily="18" charset="0"/>
              </a:rPr>
              <a:t>And when user clicks on OK button then VOICE Message is given to the user.</a:t>
            </a:r>
          </a:p>
          <a:p>
            <a:r>
              <a:rPr lang="en-US" sz="2900" dirty="0">
                <a:latin typeface="Cambria Math" panose="02040503050406030204" pitchFamily="18" charset="0"/>
                <a:ea typeface="Cambria Math" panose="02040503050406030204" pitchFamily="18" charset="0"/>
              </a:rPr>
              <a:t>Like “</a:t>
            </a:r>
            <a:r>
              <a:rPr lang="en-US" sz="2900" i="1" dirty="0">
                <a:latin typeface="Cambria Math" panose="02040503050406030204" pitchFamily="18" charset="0"/>
                <a:ea typeface="Cambria Math" panose="02040503050406030204" pitchFamily="18" charset="0"/>
              </a:rPr>
              <a:t>the expression</a:t>
            </a:r>
            <a:r>
              <a:rPr lang="en-US" sz="2900" dirty="0">
                <a:latin typeface="Cambria Math" panose="02040503050406030204" pitchFamily="18" charset="0"/>
                <a:ea typeface="Cambria Math" panose="02040503050406030204" pitchFamily="18" charset="0"/>
              </a:rPr>
              <a:t>(#input) </a:t>
            </a:r>
            <a:r>
              <a:rPr lang="en-US" sz="2900" i="1" dirty="0">
                <a:latin typeface="Cambria Math" panose="02040503050406030204" pitchFamily="18" charset="0"/>
                <a:ea typeface="Cambria Math" panose="02040503050406030204" pitchFamily="18" charset="0"/>
              </a:rPr>
              <a:t>is incorrect ,perhaps it is not a mathematical operation , please try again and give clear voice input</a:t>
            </a:r>
            <a:r>
              <a:rPr lang="en-US" sz="2900" dirty="0">
                <a:latin typeface="Cambria Math" panose="02040503050406030204" pitchFamily="18" charset="0"/>
                <a:ea typeface="Cambria Math" panose="02040503050406030204" pitchFamily="18" charset="0"/>
              </a:rPr>
              <a:t>.”</a:t>
            </a:r>
          </a:p>
          <a:p>
            <a:endParaRPr lang="en-US" sz="28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275451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BD18994-A294-4FFA-8233-110E443C3BB4}"/>
              </a:ext>
            </a:extLst>
          </p:cNvPr>
          <p:cNvSpPr txBox="1"/>
          <p:nvPr/>
        </p:nvSpPr>
        <p:spPr>
          <a:xfrm>
            <a:off x="705392" y="641143"/>
            <a:ext cx="15727683" cy="9325630"/>
          </a:xfrm>
          <a:prstGeom prst="rect">
            <a:avLst/>
          </a:prstGeom>
          <a:noFill/>
        </p:spPr>
        <p:txBody>
          <a:bodyPr wrap="square" rtlCol="0">
            <a:spAutoFit/>
          </a:bodyPr>
          <a:lstStyle/>
          <a:p>
            <a:r>
              <a:rPr lang="en-US" sz="2800" dirty="0">
                <a:latin typeface="Cambria Math" panose="02040503050406030204" pitchFamily="18" charset="0"/>
                <a:ea typeface="Cambria Math" panose="02040503050406030204" pitchFamily="18" charset="0"/>
              </a:rPr>
              <a:t>We can use speech recognition of our project by  just pressing the mic button and by speaking the expression (for example: 75 plus 10 plus  5 = 75 + 10+5 =90 ): it will appear on screen and the result will be calculated.. </a:t>
            </a:r>
          </a:p>
          <a:p>
            <a:endParaRPr lang="en-US" sz="2800" dirty="0">
              <a:latin typeface="Cambria Math" panose="02040503050406030204" pitchFamily="18" charset="0"/>
              <a:ea typeface="Cambria Math" panose="02040503050406030204" pitchFamily="18" charset="0"/>
            </a:endParaRPr>
          </a:p>
          <a:p>
            <a:r>
              <a:rPr lang="en-US" sz="3200" b="1" u="sng" dirty="0">
                <a:latin typeface="Cambria Math" panose="02040503050406030204" pitchFamily="18" charset="0"/>
                <a:ea typeface="Cambria Math" panose="02040503050406030204" pitchFamily="18" charset="0"/>
              </a:rPr>
              <a:t>Merits of our project:-</a:t>
            </a:r>
          </a:p>
          <a:p>
            <a:endParaRPr lang="en-US" sz="2800" b="1" u="sng" dirty="0">
              <a:latin typeface="Cambria Math" panose="02040503050406030204" pitchFamily="18" charset="0"/>
              <a:ea typeface="Cambria Math" panose="02040503050406030204" pitchFamily="18" charset="0"/>
            </a:endParaRPr>
          </a:p>
          <a:p>
            <a:pPr marL="514350" indent="-514350">
              <a:buFont typeface="+mj-lt"/>
              <a:buAutoNum type="arabicParenR"/>
            </a:pPr>
            <a:r>
              <a:rPr lang="en-US" sz="2800" dirty="0">
                <a:latin typeface="Cambria Math" panose="02040503050406030204" pitchFamily="18" charset="0"/>
                <a:ea typeface="Cambria Math" panose="02040503050406030204" pitchFamily="18" charset="0"/>
              </a:rPr>
              <a:t>We can use speech to text and text to speech in real-time</a:t>
            </a:r>
            <a:r>
              <a:rPr lang="en-US" dirty="0"/>
              <a:t>.</a:t>
            </a:r>
          </a:p>
          <a:p>
            <a:pPr marL="342900" indent="-342900">
              <a:buFont typeface="+mj-lt"/>
              <a:buAutoNum type="arabicParenR"/>
            </a:pPr>
            <a:endParaRPr lang="en-US" dirty="0"/>
          </a:p>
          <a:p>
            <a:pPr marL="514350" indent="-514350">
              <a:buFont typeface="+mj-lt"/>
              <a:buAutoNum type="arabicParenR"/>
            </a:pPr>
            <a:r>
              <a:rPr lang="en-US" sz="2800" dirty="0">
                <a:latin typeface="Cambria Math" panose="02040503050406030204" pitchFamily="18" charset="0"/>
                <a:ea typeface="Cambria Math" panose="02040503050406030204" pitchFamily="18" charset="0"/>
              </a:rPr>
              <a:t>We can performs the simple calculations with the help voice command </a:t>
            </a:r>
            <a:r>
              <a:rPr lang="en-US" dirty="0"/>
              <a:t>.</a:t>
            </a:r>
          </a:p>
          <a:p>
            <a:pPr marL="342900" indent="-342900">
              <a:buFont typeface="+mj-lt"/>
              <a:buAutoNum type="arabicParenR"/>
            </a:pPr>
            <a:endParaRPr lang="en-US" dirty="0"/>
          </a:p>
          <a:p>
            <a:pPr marL="514350" indent="-514350">
              <a:buFont typeface="+mj-lt"/>
              <a:buAutoNum type="arabicParenR"/>
            </a:pPr>
            <a:r>
              <a:rPr lang="en-US" sz="2800" dirty="0">
                <a:latin typeface="Cambria Math" panose="02040503050406030204" pitchFamily="18" charset="0"/>
                <a:ea typeface="Cambria Math" panose="02040503050406030204" pitchFamily="18" charset="0"/>
              </a:rPr>
              <a:t>We can get output result through voice by using speaker of devices.</a:t>
            </a:r>
          </a:p>
          <a:p>
            <a:pPr marL="514350" indent="-514350">
              <a:buFont typeface="+mj-lt"/>
              <a:buAutoNum type="arabicParenR"/>
            </a:pPr>
            <a:endParaRPr lang="en-US" sz="2800" dirty="0">
              <a:latin typeface="Cambria Math" panose="02040503050406030204" pitchFamily="18" charset="0"/>
              <a:ea typeface="Cambria Math" panose="02040503050406030204" pitchFamily="18" charset="0"/>
            </a:endParaRPr>
          </a:p>
          <a:p>
            <a:pPr marL="514350" indent="-514350">
              <a:buFont typeface="+mj-lt"/>
              <a:buAutoNum type="arabicParenR"/>
            </a:pPr>
            <a:r>
              <a:rPr lang="en-US" sz="2800" dirty="0">
                <a:latin typeface="Cambria Math" panose="02040503050406030204" pitchFamily="18" charset="0"/>
                <a:ea typeface="Cambria Math" panose="02040503050406030204" pitchFamily="18" charset="0"/>
              </a:rPr>
              <a:t>Voice commands are more efficient than typing numbers for calculation.</a:t>
            </a:r>
          </a:p>
          <a:p>
            <a:pPr marL="514350" indent="-514350">
              <a:buFont typeface="+mj-lt"/>
              <a:buAutoNum type="arabicParenR"/>
            </a:pPr>
            <a:endParaRPr lang="en-US" sz="2800" dirty="0">
              <a:latin typeface="Cambria Math" panose="02040503050406030204" pitchFamily="18" charset="0"/>
              <a:ea typeface="Cambria Math" panose="02040503050406030204" pitchFamily="18" charset="0"/>
            </a:endParaRPr>
          </a:p>
          <a:p>
            <a:pPr marL="514350" indent="-514350">
              <a:buFont typeface="+mj-lt"/>
              <a:buAutoNum type="arabicParenR"/>
            </a:pPr>
            <a:r>
              <a:rPr lang="en-US" sz="2800" dirty="0">
                <a:latin typeface="Cambria Math" panose="02040503050406030204" pitchFamily="18" charset="0"/>
                <a:ea typeface="Cambria Math" panose="02040503050406030204" pitchFamily="18" charset="0"/>
              </a:rPr>
              <a:t>Helpful for those peoples who have problems with eye sight . Mean that they can calculate their calculations by speaking as well as they can listen their input and output  result  for their satisfaction.</a:t>
            </a:r>
          </a:p>
          <a:p>
            <a:pPr marL="514350" indent="-514350">
              <a:buFont typeface="+mj-lt"/>
              <a:buAutoNum type="arabicParenR"/>
            </a:pPr>
            <a:endParaRPr lang="en-US" sz="2800" dirty="0">
              <a:latin typeface="Cambria Math" panose="02040503050406030204" pitchFamily="18" charset="0"/>
              <a:ea typeface="Cambria Math" panose="02040503050406030204" pitchFamily="18" charset="0"/>
            </a:endParaRPr>
          </a:p>
          <a:p>
            <a:endParaRPr lang="en-US" sz="2800" dirty="0">
              <a:latin typeface="Cambria Math" panose="02040503050406030204" pitchFamily="18" charset="0"/>
              <a:ea typeface="Cambria Math" panose="02040503050406030204" pitchFamily="18" charset="0"/>
            </a:endParaRPr>
          </a:p>
          <a:p>
            <a:endParaRPr lang="en-US" sz="2800" u="sng" dirty="0">
              <a:latin typeface="Cambria Math" panose="02040503050406030204" pitchFamily="18" charset="0"/>
              <a:ea typeface="Cambria Math" panose="02040503050406030204" pitchFamily="18" charset="0"/>
            </a:endParaRPr>
          </a:p>
          <a:p>
            <a:endParaRPr lang="en-US" sz="2800" u="sng" dirty="0">
              <a:latin typeface="Cambria Math" panose="02040503050406030204" pitchFamily="18" charset="0"/>
              <a:ea typeface="Cambria Math" panose="02040503050406030204" pitchFamily="18" charset="0"/>
            </a:endParaRPr>
          </a:p>
          <a:p>
            <a:endParaRPr lang="en-US" sz="28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235920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0C395B-357C-45FF-B4F7-029B45F485EE}"/>
              </a:ext>
            </a:extLst>
          </p:cNvPr>
          <p:cNvSpPr txBox="1"/>
          <p:nvPr/>
        </p:nvSpPr>
        <p:spPr>
          <a:xfrm>
            <a:off x="672578" y="486362"/>
            <a:ext cx="15296605" cy="10156627"/>
          </a:xfrm>
          <a:prstGeom prst="rect">
            <a:avLst/>
          </a:prstGeom>
          <a:noFill/>
        </p:spPr>
        <p:txBody>
          <a:bodyPr wrap="square" rtlCol="0">
            <a:spAutoFit/>
          </a:bodyPr>
          <a:lstStyle/>
          <a:p>
            <a:r>
              <a:rPr lang="en-US" sz="3200" b="1" dirty="0">
                <a:latin typeface="Cambria Math" panose="02040503050406030204" pitchFamily="18" charset="0"/>
                <a:ea typeface="Cambria Math" panose="02040503050406030204" pitchFamily="18" charset="0"/>
              </a:rPr>
              <a:t>Limitations of our project:-</a:t>
            </a:r>
          </a:p>
          <a:p>
            <a:endParaRPr lang="en-US" sz="2800" b="1" dirty="0">
              <a:latin typeface="Cambria Math" panose="02040503050406030204" pitchFamily="18" charset="0"/>
              <a:ea typeface="Cambria Math" panose="02040503050406030204" pitchFamily="18" charset="0"/>
            </a:endParaRPr>
          </a:p>
          <a:p>
            <a:r>
              <a:rPr lang="en-US" sz="3000" dirty="0">
                <a:latin typeface="Cambria Math" panose="02040503050406030204" pitchFamily="18" charset="0"/>
                <a:ea typeface="Cambria Math" panose="02040503050406030204" pitchFamily="18" charset="0"/>
              </a:rPr>
              <a:t>1</a:t>
            </a:r>
            <a:r>
              <a:rPr lang="en-US" sz="2800" dirty="0">
                <a:latin typeface="Cambria Math" panose="02040503050406030204" pitchFamily="18" charset="0"/>
                <a:ea typeface="Cambria Math" panose="02040503050406030204" pitchFamily="18" charset="0"/>
              </a:rPr>
              <a:t>. 	Our project is  web-based calculator  but it is less responsive. (We tried to make our project 	responsive using @Media Query and Bootstrap but unfortunately our code didn’t respond 	so we 	decided to remove all those media queries) .This is main disadvantage of our 	project.</a:t>
            </a:r>
          </a:p>
          <a:p>
            <a:endParaRPr lang="en-US" sz="2800" dirty="0">
              <a:latin typeface="Cambria Math" panose="02040503050406030204" pitchFamily="18" charset="0"/>
              <a:ea typeface="Cambria Math" panose="02040503050406030204" pitchFamily="18" charset="0"/>
            </a:endParaRPr>
          </a:p>
          <a:p>
            <a:r>
              <a:rPr lang="en-US" sz="2800" dirty="0">
                <a:latin typeface="Cambria Math" panose="02040503050406030204" pitchFamily="18" charset="0"/>
                <a:ea typeface="Cambria Math" panose="02040503050406030204" pitchFamily="18" charset="0"/>
              </a:rPr>
              <a:t>2. 	Our calculator cannot perform advance mathematical operation through keyboard input.</a:t>
            </a:r>
          </a:p>
          <a:p>
            <a:endParaRPr lang="en-US" sz="2800" dirty="0">
              <a:latin typeface="Cambria Math" panose="02040503050406030204" pitchFamily="18" charset="0"/>
              <a:ea typeface="Cambria Math" panose="02040503050406030204" pitchFamily="18" charset="0"/>
            </a:endParaRPr>
          </a:p>
          <a:p>
            <a:r>
              <a:rPr lang="en-US" sz="2800" dirty="0">
                <a:latin typeface="Cambria Math" panose="02040503050406030204" pitchFamily="18" charset="0"/>
                <a:ea typeface="Cambria Math" panose="02040503050406030204" pitchFamily="18" charset="0"/>
              </a:rPr>
              <a:t>3. 	Speech Recognition is not supported in older version of Google chrome .</a:t>
            </a:r>
          </a:p>
          <a:p>
            <a:endParaRPr lang="en-US" sz="2800" dirty="0">
              <a:latin typeface="Cambria Math" panose="02040503050406030204" pitchFamily="18" charset="0"/>
              <a:ea typeface="Cambria Math" panose="02040503050406030204" pitchFamily="18" charset="0"/>
            </a:endParaRPr>
          </a:p>
          <a:p>
            <a:pPr marL="514350" indent="-514350">
              <a:buAutoNum type="arabicPeriod" startAt="4"/>
            </a:pPr>
            <a:r>
              <a:rPr lang="en-US" sz="2800" dirty="0">
                <a:latin typeface="Cambria Math" panose="02040503050406030204" pitchFamily="18" charset="0"/>
                <a:ea typeface="Cambria Math" panose="02040503050406030204" pitchFamily="18" charset="0"/>
              </a:rPr>
              <a:t>Unexpectedly ,We cannot perform advance calculation through Speech Recognition . </a:t>
            </a:r>
          </a:p>
          <a:p>
            <a:pPr marL="514350" indent="-514350">
              <a:buAutoNum type="arabicPeriod" startAt="4"/>
            </a:pPr>
            <a:endParaRPr lang="en-US" sz="2800" dirty="0">
              <a:latin typeface="Cambria Math" panose="02040503050406030204" pitchFamily="18" charset="0"/>
              <a:ea typeface="Cambria Math" panose="02040503050406030204" pitchFamily="18" charset="0"/>
            </a:endParaRPr>
          </a:p>
          <a:p>
            <a:pPr marL="514350" indent="-514350">
              <a:buAutoNum type="arabicPeriod" startAt="5"/>
            </a:pPr>
            <a:r>
              <a:rPr lang="en-US" sz="2800" dirty="0">
                <a:latin typeface="Cambria Math" panose="02040503050406030204" pitchFamily="18" charset="0"/>
                <a:ea typeface="Cambria Math" panose="02040503050406030204" pitchFamily="18" charset="0"/>
              </a:rPr>
              <a:t>Lack of Natural language processing (NLP):-It cannot understand human language as it is spoken 	and written. </a:t>
            </a:r>
          </a:p>
          <a:p>
            <a:pPr marL="514350" indent="-514350">
              <a:buAutoNum type="arabicPeriod" startAt="5"/>
            </a:pPr>
            <a:endParaRPr lang="en-US" sz="2800" dirty="0">
              <a:latin typeface="Cambria Math" panose="02040503050406030204" pitchFamily="18" charset="0"/>
              <a:ea typeface="Cambria Math" panose="02040503050406030204" pitchFamily="18" charset="0"/>
            </a:endParaRPr>
          </a:p>
          <a:p>
            <a:pPr marL="514350" indent="-514350">
              <a:buAutoNum type="arabicPeriod" startAt="5"/>
            </a:pPr>
            <a:r>
              <a:rPr lang="en-US" sz="2800" dirty="0">
                <a:latin typeface="Cambria Math" panose="02040503050406030204" pitchFamily="18" charset="0"/>
                <a:ea typeface="Cambria Math" panose="02040503050406030204" pitchFamily="18" charset="0"/>
              </a:rPr>
              <a:t>Less efficient.</a:t>
            </a:r>
          </a:p>
          <a:p>
            <a:pPr marL="514350" indent="-514350">
              <a:buAutoNum type="arabicPeriod" startAt="5"/>
            </a:pPr>
            <a:r>
              <a:rPr lang="en-US" sz="2800" dirty="0">
                <a:latin typeface="Cambria Math" panose="02040503050406030204" pitchFamily="18" charset="0"/>
                <a:ea typeface="Cambria Math" panose="02040503050406030204" pitchFamily="18" charset="0"/>
              </a:rPr>
              <a:t>Our calculator needs internet access .Without internet it cannot be operated.</a:t>
            </a:r>
          </a:p>
          <a:p>
            <a:endParaRPr lang="en-US" sz="3000" dirty="0">
              <a:latin typeface="Cambria Math" panose="02040503050406030204" pitchFamily="18" charset="0"/>
              <a:ea typeface="Cambria Math" panose="02040503050406030204" pitchFamily="18" charset="0"/>
            </a:endParaRPr>
          </a:p>
          <a:p>
            <a:endParaRPr lang="en-US" sz="3000" dirty="0">
              <a:latin typeface="Cambria Math" panose="02040503050406030204" pitchFamily="18" charset="0"/>
              <a:ea typeface="Cambria Math" panose="02040503050406030204" pitchFamily="18" charset="0"/>
            </a:endParaRPr>
          </a:p>
          <a:p>
            <a:pPr marL="514350" indent="-514350">
              <a:buAutoNum type="arabicPeriod" startAt="5"/>
            </a:pPr>
            <a:endParaRPr lang="en-US" sz="2800" dirty="0">
              <a:latin typeface="Cambria Math" panose="02040503050406030204" pitchFamily="18" charset="0"/>
              <a:ea typeface="Cambria Math" panose="02040503050406030204" pitchFamily="18" charset="0"/>
            </a:endParaRPr>
          </a:p>
          <a:p>
            <a:pPr marL="514350" indent="-514350">
              <a:buAutoNum type="arabicPeriod" startAt="5"/>
            </a:pPr>
            <a:endParaRPr lang="en-US" sz="2800" dirty="0">
              <a:latin typeface="Cambria Math" panose="02040503050406030204" pitchFamily="18" charset="0"/>
              <a:ea typeface="Cambria Math" panose="02040503050406030204" pitchFamily="18" charset="0"/>
            </a:endParaRPr>
          </a:p>
          <a:p>
            <a:pPr marL="514350" indent="-514350">
              <a:buFont typeface="+mj-lt"/>
              <a:buAutoNum type="arabicPeriod"/>
            </a:pPr>
            <a:endParaRPr lang="en-US" sz="2800" dirty="0">
              <a:latin typeface="Cambria Math" panose="02040503050406030204" pitchFamily="18" charset="0"/>
              <a:ea typeface="Cambria Math" panose="02040503050406030204" pitchFamily="18" charset="0"/>
            </a:endParaRPr>
          </a:p>
          <a:p>
            <a:endParaRPr lang="en-US" sz="28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6891540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8AA03A3-0633-4062-A0E1-330E125BCA9E}"/>
              </a:ext>
            </a:extLst>
          </p:cNvPr>
          <p:cNvSpPr txBox="1"/>
          <p:nvPr/>
        </p:nvSpPr>
        <p:spPr>
          <a:xfrm>
            <a:off x="300286" y="627018"/>
            <a:ext cx="16041189" cy="6278642"/>
          </a:xfrm>
          <a:prstGeom prst="rect">
            <a:avLst/>
          </a:prstGeom>
          <a:noFill/>
        </p:spPr>
        <p:txBody>
          <a:bodyPr wrap="square" rtlCol="0">
            <a:spAutoFit/>
          </a:bodyPr>
          <a:lstStyle/>
          <a:p>
            <a:r>
              <a:rPr lang="en-US" sz="3200" dirty="0">
                <a:latin typeface="Cambria Math" panose="02040503050406030204" pitchFamily="18" charset="0"/>
                <a:ea typeface="Cambria Math" panose="02040503050406030204" pitchFamily="18" charset="0"/>
              </a:rPr>
              <a:t>For this project we have used the following things :</a:t>
            </a:r>
            <a:br>
              <a:rPr lang="en-US" sz="3200" dirty="0">
                <a:latin typeface="Cambria Math" panose="02040503050406030204" pitchFamily="18" charset="0"/>
                <a:ea typeface="Cambria Math" panose="02040503050406030204" pitchFamily="18" charset="0"/>
              </a:rPr>
            </a:br>
            <a:r>
              <a:rPr lang="en-US" sz="3000" dirty="0">
                <a:latin typeface="Cambria Math" panose="02040503050406030204" pitchFamily="18" charset="0"/>
                <a:ea typeface="Cambria Math" panose="02040503050406030204" pitchFamily="18" charset="0"/>
              </a:rPr>
              <a:t> </a:t>
            </a:r>
            <a:r>
              <a:rPr lang="en-US" sz="3000" b="1" u="sng" dirty="0">
                <a:latin typeface="Cambria Math" panose="02040503050406030204" pitchFamily="18" charset="0"/>
                <a:ea typeface="Cambria Math" panose="02040503050406030204" pitchFamily="18" charset="0"/>
              </a:rPr>
              <a:t>Sublime text </a:t>
            </a:r>
            <a:r>
              <a:rPr lang="en-US" sz="4000" dirty="0">
                <a:latin typeface="Cambria Math" panose="02040503050406030204" pitchFamily="18" charset="0"/>
                <a:ea typeface="Cambria Math" panose="02040503050406030204" pitchFamily="18" charset="0"/>
              </a:rPr>
              <a:t>:-</a:t>
            </a:r>
          </a:p>
          <a:p>
            <a:r>
              <a:rPr lang="en-US" sz="2800" dirty="0">
                <a:latin typeface="Cambria Math" panose="02040503050406030204" pitchFamily="18" charset="0"/>
                <a:ea typeface="Cambria Math" panose="02040503050406030204" pitchFamily="18" charset="0"/>
              </a:rPr>
              <a:t>  	 we  have use sublime text as code editor and wrote all code in this code editor.</a:t>
            </a:r>
          </a:p>
          <a:p>
            <a:endParaRPr lang="en-US" sz="2800" dirty="0">
              <a:latin typeface="Cambria Math" panose="02040503050406030204" pitchFamily="18" charset="0"/>
              <a:ea typeface="Cambria Math" panose="02040503050406030204" pitchFamily="18" charset="0"/>
            </a:endParaRPr>
          </a:p>
          <a:p>
            <a:r>
              <a:rPr lang="en-US" sz="3000" b="1" u="sng" dirty="0">
                <a:latin typeface="Cambria Math" panose="02040503050406030204" pitchFamily="18" charset="0"/>
                <a:ea typeface="Cambria Math" panose="02040503050406030204" pitchFamily="18" charset="0"/>
              </a:rPr>
              <a:t>HTML</a:t>
            </a:r>
            <a:r>
              <a:rPr lang="en-US" sz="2800" dirty="0">
                <a:latin typeface="Cambria Math" panose="02040503050406030204" pitchFamily="18" charset="0"/>
                <a:ea typeface="Cambria Math" panose="02040503050406030204" pitchFamily="18" charset="0"/>
              </a:rPr>
              <a:t>:-</a:t>
            </a:r>
            <a:r>
              <a:rPr lang="en-US" b="1" dirty="0"/>
              <a:t> </a:t>
            </a:r>
          </a:p>
          <a:p>
            <a:r>
              <a:rPr lang="en-US" sz="2800" b="1" dirty="0">
                <a:latin typeface="Cambria Math" panose="02040503050406030204" pitchFamily="18" charset="0"/>
                <a:ea typeface="Cambria Math" panose="02040503050406030204" pitchFamily="18" charset="0"/>
              </a:rPr>
              <a:t>	</a:t>
            </a:r>
            <a:r>
              <a:rPr lang="en-US" sz="2800" dirty="0">
                <a:latin typeface="Cambria Math" panose="02040503050406030204" pitchFamily="18" charset="0"/>
                <a:ea typeface="Cambria Math" panose="02040503050406030204" pitchFamily="18" charset="0"/>
              </a:rPr>
              <a:t>Hyper Text Markup Language is the code that is used to structure a web page and its 							content. </a:t>
            </a:r>
          </a:p>
          <a:p>
            <a:endParaRPr lang="en-US" sz="2800" dirty="0">
              <a:latin typeface="Cambria Math" panose="02040503050406030204" pitchFamily="18" charset="0"/>
              <a:ea typeface="Cambria Math" panose="02040503050406030204" pitchFamily="18" charset="0"/>
            </a:endParaRPr>
          </a:p>
          <a:p>
            <a:r>
              <a:rPr lang="en-US" sz="3000" b="1" u="sng" dirty="0">
                <a:latin typeface="Cambria Math" panose="02040503050406030204" pitchFamily="18" charset="0"/>
                <a:ea typeface="Cambria Math" panose="02040503050406030204" pitchFamily="18" charset="0"/>
              </a:rPr>
              <a:t>CSS </a:t>
            </a:r>
            <a:r>
              <a:rPr lang="en-US" sz="3000" b="1" dirty="0">
                <a:latin typeface="Cambria Math" panose="02040503050406030204" pitchFamily="18" charset="0"/>
                <a:ea typeface="Cambria Math" panose="02040503050406030204" pitchFamily="18" charset="0"/>
              </a:rPr>
              <a:t>:-</a:t>
            </a:r>
            <a:endParaRPr lang="en-US" sz="3000" b="1" u="sng" dirty="0">
              <a:latin typeface="Cambria Math" panose="02040503050406030204" pitchFamily="18" charset="0"/>
              <a:ea typeface="Cambria Math" panose="02040503050406030204" pitchFamily="18" charset="0"/>
            </a:endParaRPr>
          </a:p>
          <a:p>
            <a:r>
              <a:rPr lang="en-US" sz="3000" b="1" dirty="0">
                <a:latin typeface="Cambria Math" panose="02040503050406030204" pitchFamily="18" charset="0"/>
                <a:ea typeface="Cambria Math" panose="02040503050406030204" pitchFamily="18" charset="0"/>
              </a:rPr>
              <a:t>	</a:t>
            </a:r>
            <a:r>
              <a:rPr lang="en-US" sz="2800" dirty="0">
                <a:latin typeface="Cambria Math" panose="02040503050406030204" pitchFamily="18" charset="0"/>
                <a:ea typeface="Cambria Math" panose="02040503050406030204" pitchFamily="18" charset="0"/>
              </a:rPr>
              <a:t>Cascading Style Sheets is a stylesheet language which describes how HTML elements are to be 			displayed on screen or in other media . </a:t>
            </a:r>
          </a:p>
          <a:p>
            <a:endParaRPr lang="en-US" sz="4000" dirty="0">
              <a:highlight>
                <a:srgbClr val="FFFF00"/>
              </a:highlight>
              <a:latin typeface="Cambria Math" panose="02040503050406030204" pitchFamily="18" charset="0"/>
              <a:ea typeface="Cambria Math" panose="02040503050406030204" pitchFamily="18" charset="0"/>
            </a:endParaRPr>
          </a:p>
          <a:p>
            <a:endParaRPr lang="en-US" sz="3200" dirty="0">
              <a:latin typeface="Cambria Math" panose="02040503050406030204" pitchFamily="18" charset="0"/>
              <a:ea typeface="Cambria Math" panose="02040503050406030204" pitchFamily="18" charset="0"/>
            </a:endParaRPr>
          </a:p>
        </p:txBody>
      </p:sp>
      <p:sp>
        <p:nvSpPr>
          <p:cNvPr id="7" name="TextBox 6">
            <a:extLst>
              <a:ext uri="{FF2B5EF4-FFF2-40B4-BE49-F238E27FC236}">
                <a16:creationId xmlns:a16="http://schemas.microsoft.com/office/drawing/2014/main" id="{49B6DECA-E0EB-4158-ABA3-756A936D1A96}"/>
              </a:ext>
            </a:extLst>
          </p:cNvPr>
          <p:cNvSpPr txBox="1"/>
          <p:nvPr/>
        </p:nvSpPr>
        <p:spPr>
          <a:xfrm>
            <a:off x="300286" y="6397828"/>
            <a:ext cx="15518674" cy="1877437"/>
          </a:xfrm>
          <a:prstGeom prst="rect">
            <a:avLst/>
          </a:prstGeom>
          <a:noFill/>
        </p:spPr>
        <p:txBody>
          <a:bodyPr wrap="square" rtlCol="0">
            <a:spAutoFit/>
          </a:bodyPr>
          <a:lstStyle/>
          <a:p>
            <a:r>
              <a:rPr lang="en-US" sz="2900" b="1" u="sng" dirty="0">
                <a:latin typeface="Cambria Math" panose="02040503050406030204" pitchFamily="18" charset="0"/>
                <a:ea typeface="Cambria Math" panose="02040503050406030204" pitchFamily="18" charset="0"/>
              </a:rPr>
              <a:t>JavaScript</a:t>
            </a:r>
            <a:r>
              <a:rPr lang="en-US" sz="2900" dirty="0">
                <a:latin typeface="Cambria Math" panose="02040503050406030204" pitchFamily="18" charset="0"/>
                <a:ea typeface="Cambria Math" panose="02040503050406030204" pitchFamily="18" charset="0"/>
              </a:rPr>
              <a:t>: -</a:t>
            </a:r>
          </a:p>
          <a:p>
            <a:r>
              <a:rPr lang="en-US" sz="2900" dirty="0">
                <a:latin typeface="Cambria Math" panose="02040503050406030204" pitchFamily="18" charset="0"/>
                <a:ea typeface="Cambria Math" panose="02040503050406030204" pitchFamily="18" charset="0"/>
              </a:rPr>
              <a:t>	 It is a text-based programming language. It is used by programmers across the world to create 	dynamic and interactive web content. It is the most  used programming language in the world, 	used as a client-side programming language by 97.0% of all websites. </a:t>
            </a:r>
          </a:p>
        </p:txBody>
      </p:sp>
    </p:spTree>
    <p:extLst>
      <p:ext uri="{BB962C8B-B14F-4D97-AF65-F5344CB8AC3E}">
        <p14:creationId xmlns:p14="http://schemas.microsoft.com/office/powerpoint/2010/main" val="42191852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CEF5D5-AB5A-4B02-8E2A-90455F4769D7}"/>
              </a:ext>
            </a:extLst>
          </p:cNvPr>
          <p:cNvSpPr txBox="1"/>
          <p:nvPr/>
        </p:nvSpPr>
        <p:spPr>
          <a:xfrm>
            <a:off x="442225" y="914402"/>
            <a:ext cx="15757311" cy="8463855"/>
          </a:xfrm>
          <a:prstGeom prst="rect">
            <a:avLst/>
          </a:prstGeom>
          <a:noFill/>
        </p:spPr>
        <p:txBody>
          <a:bodyPr wrap="square" rtlCol="0">
            <a:spAutoFit/>
          </a:bodyPr>
          <a:lstStyle/>
          <a:p>
            <a:r>
              <a:rPr lang="en-US" sz="3200" b="1" u="sng" dirty="0">
                <a:latin typeface="Cambria Math" panose="02040503050406030204" pitchFamily="18" charset="0"/>
                <a:ea typeface="Cambria Math" panose="02040503050406030204" pitchFamily="18" charset="0"/>
              </a:rPr>
              <a:t>Web API:-</a:t>
            </a:r>
          </a:p>
          <a:p>
            <a:r>
              <a:rPr lang="en-US" sz="3200" b="1" dirty="0">
                <a:latin typeface="Cambria Math" panose="02040503050406030204" pitchFamily="18" charset="0"/>
                <a:ea typeface="Cambria Math" panose="02040503050406030204" pitchFamily="18" charset="0"/>
              </a:rPr>
              <a:t>    </a:t>
            </a:r>
            <a:r>
              <a:rPr lang="en-US" sz="2800" dirty="0">
                <a:latin typeface="Cambria Math" panose="02040503050406030204" pitchFamily="18" charset="0"/>
                <a:ea typeface="Cambria Math" panose="02040503050406030204" pitchFamily="18" charset="0"/>
              </a:rPr>
              <a:t>API stands for Application Programming Interface. A Web API is an application programming interface for the Web.</a:t>
            </a:r>
          </a:p>
          <a:p>
            <a:endParaRPr lang="en-US" sz="3600" b="1" dirty="0">
              <a:latin typeface="Cambria Math" panose="02040503050406030204" pitchFamily="18" charset="0"/>
              <a:ea typeface="Cambria Math" panose="02040503050406030204" pitchFamily="18" charset="0"/>
            </a:endParaRPr>
          </a:p>
          <a:p>
            <a:r>
              <a:rPr lang="en-US" sz="3200" b="1" u="sng" dirty="0">
                <a:latin typeface="Cambria Math" panose="02040503050406030204" pitchFamily="18" charset="0"/>
                <a:ea typeface="Cambria Math" panose="02040503050406030204" pitchFamily="18" charset="0"/>
              </a:rPr>
              <a:t>Web Speech API:-</a:t>
            </a:r>
          </a:p>
          <a:p>
            <a:r>
              <a:rPr lang="en-US" sz="3200" b="1" dirty="0">
                <a:latin typeface="Cambria Math" panose="02040503050406030204" pitchFamily="18" charset="0"/>
                <a:ea typeface="Cambria Math" panose="02040503050406030204" pitchFamily="18" charset="0"/>
              </a:rPr>
              <a:t>     </a:t>
            </a:r>
            <a:r>
              <a:rPr lang="en-US" sz="2800" dirty="0">
                <a:latin typeface="Cambria Math" panose="02040503050406030204" pitchFamily="18" charset="0"/>
                <a:ea typeface="Cambria Math" panose="02040503050406030204" pitchFamily="18" charset="0"/>
              </a:rPr>
              <a:t>The Web Speech API provides two distinct areas of functionality  like speech recognition and speech synthesis (also known as text to speech, or TTS) which open up interesting new possibilities for accessibility, and control mechanisms. </a:t>
            </a:r>
          </a:p>
          <a:p>
            <a:endParaRPr lang="en-US" sz="2800" dirty="0">
              <a:latin typeface="Cambria Math" panose="02040503050406030204" pitchFamily="18" charset="0"/>
              <a:ea typeface="Cambria Math" panose="02040503050406030204" pitchFamily="18" charset="0"/>
            </a:endParaRPr>
          </a:p>
          <a:p>
            <a:r>
              <a:rPr lang="en-US" sz="3200" b="1" dirty="0">
                <a:latin typeface="Cambria Math" panose="02040503050406030204" pitchFamily="18" charset="0"/>
                <a:ea typeface="Cambria Math" panose="02040503050406030204" pitchFamily="18" charset="0"/>
                <a:hlinkClick r:id="rId2" tooltip="Permalink to Speech recognition">
                  <a:extLst>
                    <a:ext uri="{A12FA001-AC4F-418D-AE19-62706E023703}">
                      <ahyp:hlinkClr xmlns:ahyp="http://schemas.microsoft.com/office/drawing/2018/hyperlinkcolor" val="tx"/>
                    </a:ext>
                  </a:extLst>
                </a:hlinkClick>
              </a:rPr>
              <a:t>Speech recognition</a:t>
            </a:r>
            <a:r>
              <a:rPr lang="en-US" sz="3200" b="1" dirty="0">
                <a:latin typeface="Cambria Math" panose="02040503050406030204" pitchFamily="18" charset="0"/>
                <a:ea typeface="Cambria Math" panose="02040503050406030204" pitchFamily="18" charset="0"/>
              </a:rPr>
              <a:t>:-</a:t>
            </a:r>
          </a:p>
          <a:p>
            <a:r>
              <a:rPr lang="en-US" sz="2800" dirty="0">
                <a:latin typeface="Cambria Math" panose="02040503050406030204" pitchFamily="18" charset="0"/>
                <a:ea typeface="Cambria Math" panose="02040503050406030204" pitchFamily="18" charset="0"/>
              </a:rPr>
              <a:t>      Speech recognition involves receiving speech through a device's microphone, which is then checked  by a speech recognition service .</a:t>
            </a:r>
            <a:r>
              <a:rPr lang="en-US" dirty="0"/>
              <a:t> </a:t>
            </a:r>
            <a:r>
              <a:rPr lang="en-US" sz="2800" dirty="0">
                <a:latin typeface="Cambria Math" panose="02040503050406030204" pitchFamily="18" charset="0"/>
                <a:ea typeface="Cambria Math" panose="02040503050406030204" pitchFamily="18" charset="0"/>
              </a:rPr>
              <a:t>When a word or phrase is successfully recognized, it is returned as a result (or list of results) as a text string, and further actions can be initiated as a result.</a:t>
            </a:r>
          </a:p>
          <a:p>
            <a:br>
              <a:rPr lang="en-US" sz="4000" dirty="0">
                <a:latin typeface="Cambria Math" panose="02040503050406030204" pitchFamily="18" charset="0"/>
                <a:ea typeface="Cambria Math" panose="02040503050406030204" pitchFamily="18" charset="0"/>
              </a:rPr>
            </a:br>
            <a:endParaRPr lang="en-US" sz="4000" dirty="0">
              <a:latin typeface="Cambria Math" panose="02040503050406030204" pitchFamily="18" charset="0"/>
              <a:ea typeface="Cambria Math" panose="02040503050406030204" pitchFamily="18" charset="0"/>
            </a:endParaRPr>
          </a:p>
          <a:p>
            <a:endParaRPr lang="en-US" sz="4000" dirty="0">
              <a:latin typeface="Cambria Math" panose="02040503050406030204" pitchFamily="18" charset="0"/>
              <a:ea typeface="Cambria Math" panose="02040503050406030204" pitchFamily="18" charset="0"/>
            </a:endParaRPr>
          </a:p>
          <a:p>
            <a:endParaRPr lang="en-US" sz="32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1018336268"/>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388</TotalTime>
  <Words>1071</Words>
  <Application>Microsoft Office PowerPoint</Application>
  <PresentationFormat>Custom</PresentationFormat>
  <Paragraphs>88</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Cambria Math</vt:lpstr>
      <vt:lpstr>Gill Sans MT</vt:lpstr>
      <vt:lpstr>Gallery</vt:lpstr>
      <vt:lpstr>Shree Pashupati Secondary school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Shree Pashupati Secondary school</dc:title>
  <dc:creator>user</dc:creator>
  <cp:lastModifiedBy>user</cp:lastModifiedBy>
  <cp:revision>123</cp:revision>
  <dcterms:created xsi:type="dcterms:W3CDTF">2022-07-05T02:52:56Z</dcterms:created>
  <dcterms:modified xsi:type="dcterms:W3CDTF">2022-07-07T08:50:22Z</dcterms:modified>
</cp:coreProperties>
</file>

<file path=docProps/thumbnail.jpeg>
</file>